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57" r:id="rId2"/>
    <p:sldId id="258" r:id="rId3"/>
  </p:sldIdLst>
  <p:sldSz cx="6858000" cy="12192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F4E79"/>
    <a:srgbClr val="FFF9E7"/>
    <a:srgbClr val="698494"/>
    <a:srgbClr val="FFF2CC"/>
    <a:srgbClr val="6CBF97"/>
    <a:srgbClr val="003296"/>
    <a:srgbClr val="5F7297"/>
    <a:srgbClr val="7F8FAF"/>
    <a:srgbClr val="5C5C5C"/>
    <a:srgbClr val="FF7F7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39" d="100"/>
          <a:sy n="39" d="100"/>
        </p:scale>
        <p:origin x="246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1931515293971555E-3"/>
          <c:y val="0"/>
          <c:w val="0.98082277442445265"/>
          <c:h val="0.70292560969642348"/>
        </c:manualLayout>
      </c:layout>
      <c:barChart>
        <c:barDir val="col"/>
        <c:grouping val="clustered"/>
        <c:varyColors val="0"/>
        <c:ser>
          <c:idx val="0"/>
          <c:order val="0"/>
          <c:tx>
            <c:strRef>
              <c:f>Hoja1!$B$1</c:f>
              <c:strCache>
                <c:ptCount val="1"/>
                <c:pt idx="0">
                  <c:v>2017</c:v>
                </c:pt>
              </c:strCache>
            </c:strRef>
          </c:tx>
          <c:spPr>
            <a:solidFill>
              <a:srgbClr val="D4E6E8"/>
            </a:solidFill>
            <a:ln>
              <a:solidFill>
                <a:srgbClr val="8BC1C2"/>
              </a:solidFill>
            </a:ln>
            <a:effectLst/>
          </c:spPr>
          <c:invertIfNegative val="0"/>
          <c:dPt>
            <c:idx val="0"/>
            <c:invertIfNegative val="0"/>
            <c:bubble3D val="0"/>
            <c:extLst>
              <c:ext xmlns:c16="http://schemas.microsoft.com/office/drawing/2014/chart" uri="{C3380CC4-5D6E-409C-BE32-E72D297353CC}">
                <c16:uniqueId val="{00000000-AD6F-430B-95AE-4A1188688922}"/>
              </c:ext>
            </c:extLst>
          </c:dPt>
          <c:dPt>
            <c:idx val="1"/>
            <c:invertIfNegative val="0"/>
            <c:bubble3D val="0"/>
            <c:extLst>
              <c:ext xmlns:c16="http://schemas.microsoft.com/office/drawing/2014/chart" uri="{C3380CC4-5D6E-409C-BE32-E72D297353CC}">
                <c16:uniqueId val="{00000001-AD6F-430B-95AE-4A1188688922}"/>
              </c:ext>
            </c:extLst>
          </c:dPt>
          <c:dPt>
            <c:idx val="2"/>
            <c:invertIfNegative val="0"/>
            <c:bubble3D val="0"/>
            <c:extLst>
              <c:ext xmlns:c16="http://schemas.microsoft.com/office/drawing/2014/chart" uri="{C3380CC4-5D6E-409C-BE32-E72D297353CC}">
                <c16:uniqueId val="{00000002-AD6F-430B-95AE-4A1188688922}"/>
              </c:ext>
            </c:extLst>
          </c:dPt>
          <c:dPt>
            <c:idx val="4"/>
            <c:invertIfNegative val="0"/>
            <c:bubble3D val="0"/>
            <c:extLst>
              <c:ext xmlns:c16="http://schemas.microsoft.com/office/drawing/2014/chart" uri="{C3380CC4-5D6E-409C-BE32-E72D297353CC}">
                <c16:uniqueId val="{00000003-95EF-451C-BC0D-B010F350DDEF}"/>
              </c:ext>
            </c:extLst>
          </c:dPt>
          <c:dLbls>
            <c:numFmt formatCode="#,##0.0" sourceLinked="0"/>
            <c:spPr>
              <a:noFill/>
              <a:ln>
                <a:noFill/>
              </a:ln>
              <a:effectLst/>
            </c:spPr>
            <c:txPr>
              <a:bodyPr wrap="square" lIns="38100" tIns="19050" rIns="38100" bIns="19050" anchor="ctr">
                <a:spAutoFit/>
              </a:bodyPr>
              <a:lstStyle/>
              <a:p>
                <a:pPr>
                  <a:defRPr sz="900">
                    <a:solidFill>
                      <a:schemeClr val="tx1"/>
                    </a:solidFill>
                  </a:defRPr>
                </a:pPr>
                <a:endParaRPr lang="es-E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Hoja1!$A$2:$A$9</c:f>
              <c:strCache>
                <c:ptCount val="8"/>
                <c:pt idx="0">
                  <c:v>Banca por internet</c:v>
                </c:pt>
                <c:pt idx="1">
                  <c:v>Oficina</c:v>
                </c:pt>
                <c:pt idx="2">
                  <c:v>Banca
móvil</c:v>
                </c:pt>
                <c:pt idx="3">
                  <c:v>Cajero automático</c:v>
                </c:pt>
                <c:pt idx="4">
                  <c:v>Gestor personal</c:v>
                </c:pt>
                <c:pt idx="5">
                  <c:v>Teléfono/fax/
email
con la oficina</c:v>
                </c:pt>
                <c:pt idx="6">
                  <c:v>Gestor
virtual </c:v>
                </c:pt>
                <c:pt idx="7">
                  <c:v>Servicio banca telefónica</c:v>
                </c:pt>
              </c:strCache>
            </c:strRef>
          </c:cat>
          <c:val>
            <c:numRef>
              <c:f>Hoja1!$B$2:$B$9</c:f>
              <c:numCache>
                <c:formatCode>General</c:formatCode>
                <c:ptCount val="8"/>
                <c:pt idx="0">
                  <c:v>71.099999999999994</c:v>
                </c:pt>
                <c:pt idx="1">
                  <c:v>88.8</c:v>
                </c:pt>
                <c:pt idx="2">
                  <c:v>28.7</c:v>
                </c:pt>
                <c:pt idx="3">
                  <c:v>50.3</c:v>
                </c:pt>
                <c:pt idx="4">
                  <c:v>40.9</c:v>
                </c:pt>
                <c:pt idx="5">
                  <c:v>11.5</c:v>
                </c:pt>
                <c:pt idx="6">
                  <c:v>7.7</c:v>
                </c:pt>
                <c:pt idx="7">
                  <c:v>6.9</c:v>
                </c:pt>
              </c:numCache>
            </c:numRef>
          </c:val>
          <c:extLst>
            <c:ext xmlns:c16="http://schemas.microsoft.com/office/drawing/2014/chart" uri="{C3380CC4-5D6E-409C-BE32-E72D297353CC}">
              <c16:uniqueId val="{00000004-AD6F-430B-95AE-4A1188688922}"/>
            </c:ext>
          </c:extLst>
        </c:ser>
        <c:ser>
          <c:idx val="1"/>
          <c:order val="1"/>
          <c:tx>
            <c:strRef>
              <c:f>Hoja1!$C$1</c:f>
              <c:strCache>
                <c:ptCount val="1"/>
                <c:pt idx="0">
                  <c:v>2019</c:v>
                </c:pt>
              </c:strCache>
            </c:strRef>
          </c:tx>
          <c:spPr>
            <a:solidFill>
              <a:srgbClr val="ADD2D3"/>
            </a:solidFill>
            <a:ln>
              <a:solidFill>
                <a:srgbClr val="8BC1C2"/>
              </a:solidFill>
            </a:ln>
          </c:spPr>
          <c:invertIfNegative val="0"/>
          <c:dLbls>
            <c:numFmt formatCode="#,##0.0" sourceLinked="0"/>
            <c:spPr>
              <a:noFill/>
              <a:ln>
                <a:noFill/>
              </a:ln>
              <a:effectLst/>
            </c:spPr>
            <c:txPr>
              <a:bodyPr wrap="square" lIns="38100" tIns="19050" rIns="38100" bIns="19050" anchor="ctr">
                <a:spAutoFit/>
              </a:bodyPr>
              <a:lstStyle/>
              <a:p>
                <a:pPr>
                  <a:defRPr sz="900">
                    <a:solidFill>
                      <a:schemeClr val="tx1"/>
                    </a:solidFill>
                  </a:defRPr>
                </a:pPr>
                <a:endParaRPr lang="es-E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Hoja1!$A$2:$A$9</c:f>
              <c:strCache>
                <c:ptCount val="8"/>
                <c:pt idx="0">
                  <c:v>Banca por internet</c:v>
                </c:pt>
                <c:pt idx="1">
                  <c:v>Oficina</c:v>
                </c:pt>
                <c:pt idx="2">
                  <c:v>Banca
móvil</c:v>
                </c:pt>
                <c:pt idx="3">
                  <c:v>Cajero automático</c:v>
                </c:pt>
                <c:pt idx="4">
                  <c:v>Gestor personal</c:v>
                </c:pt>
                <c:pt idx="5">
                  <c:v>Teléfono/fax/
email
con la oficina</c:v>
                </c:pt>
                <c:pt idx="6">
                  <c:v>Gestor
virtual </c:v>
                </c:pt>
                <c:pt idx="7">
                  <c:v>Servicio banca telefónica</c:v>
                </c:pt>
              </c:strCache>
            </c:strRef>
          </c:cat>
          <c:val>
            <c:numRef>
              <c:f>Hoja1!$C$2:$C$9</c:f>
              <c:numCache>
                <c:formatCode>General</c:formatCode>
                <c:ptCount val="8"/>
                <c:pt idx="0">
                  <c:v>71.099999999999994</c:v>
                </c:pt>
                <c:pt idx="1">
                  <c:v>85.2</c:v>
                </c:pt>
                <c:pt idx="2">
                  <c:v>54.1</c:v>
                </c:pt>
                <c:pt idx="3">
                  <c:v>71.099999999999994</c:v>
                </c:pt>
                <c:pt idx="4">
                  <c:v>56.4</c:v>
                </c:pt>
                <c:pt idx="5">
                  <c:v>10.9</c:v>
                </c:pt>
                <c:pt idx="6">
                  <c:v>10.3</c:v>
                </c:pt>
                <c:pt idx="7">
                  <c:v>14.9</c:v>
                </c:pt>
              </c:numCache>
            </c:numRef>
          </c:val>
          <c:extLst>
            <c:ext xmlns:c16="http://schemas.microsoft.com/office/drawing/2014/chart" uri="{C3380CC4-5D6E-409C-BE32-E72D297353CC}">
              <c16:uniqueId val="{00000005-AD6F-430B-95AE-4A1188688922}"/>
            </c:ext>
          </c:extLst>
        </c:ser>
        <c:ser>
          <c:idx val="2"/>
          <c:order val="2"/>
          <c:tx>
            <c:strRef>
              <c:f>Hoja1!$D$1</c:f>
              <c:strCache>
                <c:ptCount val="1"/>
                <c:pt idx="0">
                  <c:v>2021</c:v>
                </c:pt>
              </c:strCache>
            </c:strRef>
          </c:tx>
          <c:spPr>
            <a:solidFill>
              <a:srgbClr val="7FA6C6"/>
            </a:solidFill>
            <a:ln>
              <a:solidFill>
                <a:srgbClr val="7FA6C6"/>
              </a:solidFill>
            </a:ln>
          </c:spPr>
          <c:invertIfNegative val="0"/>
          <c:dLbls>
            <c:numFmt formatCode="#,##0.0" sourceLinked="0"/>
            <c:spPr>
              <a:noFill/>
              <a:ln>
                <a:noFill/>
              </a:ln>
              <a:effectLst/>
            </c:spPr>
            <c:txPr>
              <a:bodyPr wrap="square" lIns="38100" tIns="19050" rIns="38100" bIns="19050" anchor="ctr">
                <a:spAutoFit/>
              </a:bodyPr>
              <a:lstStyle/>
              <a:p>
                <a:pPr>
                  <a:defRPr sz="900">
                    <a:solidFill>
                      <a:schemeClr val="tx1"/>
                    </a:solidFill>
                  </a:defRPr>
                </a:pPr>
                <a:endParaRPr lang="es-E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Hoja1!$A$2:$A$9</c:f>
              <c:strCache>
                <c:ptCount val="8"/>
                <c:pt idx="0">
                  <c:v>Banca por internet</c:v>
                </c:pt>
                <c:pt idx="1">
                  <c:v>Oficina</c:v>
                </c:pt>
                <c:pt idx="2">
                  <c:v>Banca
móvil</c:v>
                </c:pt>
                <c:pt idx="3">
                  <c:v>Cajero automático</c:v>
                </c:pt>
                <c:pt idx="4">
                  <c:v>Gestor personal</c:v>
                </c:pt>
                <c:pt idx="5">
                  <c:v>Teléfono/fax/
email
con la oficina</c:v>
                </c:pt>
                <c:pt idx="6">
                  <c:v>Gestor
virtual </c:v>
                </c:pt>
                <c:pt idx="7">
                  <c:v>Servicio banca telefónica</c:v>
                </c:pt>
              </c:strCache>
            </c:strRef>
          </c:cat>
          <c:val>
            <c:numRef>
              <c:f>Hoja1!$D$2:$D$9</c:f>
              <c:numCache>
                <c:formatCode>General</c:formatCode>
                <c:ptCount val="8"/>
                <c:pt idx="0">
                  <c:v>80.400000000000006</c:v>
                </c:pt>
                <c:pt idx="1">
                  <c:v>77.099999999999994</c:v>
                </c:pt>
                <c:pt idx="2">
                  <c:v>73.400000000000006</c:v>
                </c:pt>
                <c:pt idx="3">
                  <c:v>68.5</c:v>
                </c:pt>
                <c:pt idx="4">
                  <c:v>64.3</c:v>
                </c:pt>
                <c:pt idx="5">
                  <c:v>43.8</c:v>
                </c:pt>
                <c:pt idx="6">
                  <c:v>28.8</c:v>
                </c:pt>
                <c:pt idx="7">
                  <c:v>25.3</c:v>
                </c:pt>
              </c:numCache>
            </c:numRef>
          </c:val>
          <c:extLst>
            <c:ext xmlns:c16="http://schemas.microsoft.com/office/drawing/2014/chart" uri="{C3380CC4-5D6E-409C-BE32-E72D297353CC}">
              <c16:uniqueId val="{00000006-AD6F-430B-95AE-4A1188688922}"/>
            </c:ext>
          </c:extLst>
        </c:ser>
        <c:dLbls>
          <c:showLegendKey val="0"/>
          <c:showVal val="0"/>
          <c:showCatName val="0"/>
          <c:showSerName val="0"/>
          <c:showPercent val="0"/>
          <c:showBubbleSize val="0"/>
        </c:dLbls>
        <c:gapWidth val="50"/>
        <c:axId val="1647017007"/>
        <c:axId val="1770100559"/>
      </c:barChart>
      <c:catAx>
        <c:axId val="1647017007"/>
        <c:scaling>
          <c:orientation val="minMax"/>
        </c:scaling>
        <c:delete val="0"/>
        <c:axPos val="b"/>
        <c:numFmt formatCode="General" sourceLinked="1"/>
        <c:majorTickMark val="none"/>
        <c:minorTickMark val="none"/>
        <c:tickLblPos val="nextTo"/>
        <c:spPr>
          <a:ln>
            <a:solidFill>
              <a:schemeClr val="bg1">
                <a:lumMod val="65000"/>
              </a:schemeClr>
            </a:solidFill>
          </a:ln>
        </c:spPr>
        <c:txPr>
          <a:bodyPr/>
          <a:lstStyle/>
          <a:p>
            <a:pPr>
              <a:defRPr sz="1000">
                <a:solidFill>
                  <a:schemeClr val="tx1"/>
                </a:solidFill>
              </a:defRPr>
            </a:pPr>
            <a:endParaRPr lang="es-ES"/>
          </a:p>
        </c:txPr>
        <c:crossAx val="1770100559"/>
        <c:crosses val="autoZero"/>
        <c:auto val="1"/>
        <c:lblAlgn val="ctr"/>
        <c:lblOffset val="900"/>
        <c:noMultiLvlLbl val="0"/>
      </c:catAx>
      <c:valAx>
        <c:axId val="1770100559"/>
        <c:scaling>
          <c:orientation val="minMax"/>
          <c:max val="120"/>
          <c:min val="0"/>
        </c:scaling>
        <c:delete val="1"/>
        <c:axPos val="l"/>
        <c:numFmt formatCode="General" sourceLinked="1"/>
        <c:majorTickMark val="out"/>
        <c:minorTickMark val="none"/>
        <c:tickLblPos val="nextTo"/>
        <c:crossAx val="1647017007"/>
        <c:crosses val="autoZero"/>
        <c:crossBetween val="between"/>
      </c:valAx>
      <c:spPr>
        <a:noFill/>
        <a:ln>
          <a:noFill/>
        </a:ln>
        <a:effectLst/>
      </c:spPr>
    </c:plotArea>
    <c:legend>
      <c:legendPos val="b"/>
      <c:overlay val="0"/>
      <c:txPr>
        <a:bodyPr/>
        <a:lstStyle/>
        <a:p>
          <a:pPr>
            <a:defRPr>
              <a:solidFill>
                <a:schemeClr val="tx1"/>
              </a:solidFill>
            </a:defRPr>
          </a:pPr>
          <a:endParaRPr lang="es-E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050">
          <a:latin typeface="Lato" panose="020F0502020204030203" pitchFamily="34" charset="0"/>
        </a:defRPr>
      </a:pPr>
      <a:endParaRPr lang="es-E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4.8820612838931902E-3"/>
          <c:y val="3.3395498480819338E-2"/>
          <c:w val="0.99506941453125197"/>
          <c:h val="0.78727517203083763"/>
        </c:manualLayout>
      </c:layout>
      <c:barChart>
        <c:barDir val="col"/>
        <c:grouping val="stacked"/>
        <c:varyColors val="0"/>
        <c:ser>
          <c:idx val="0"/>
          <c:order val="0"/>
          <c:tx>
            <c:strRef>
              <c:f>Hoja1!$B$1</c:f>
              <c:strCache>
                <c:ptCount val="1"/>
                <c:pt idx="0">
                  <c:v>Bottom Three Box</c:v>
                </c:pt>
              </c:strCache>
            </c:strRef>
          </c:tx>
          <c:spPr>
            <a:solidFill>
              <a:srgbClr val="FF0000"/>
            </a:solidFill>
          </c:spPr>
          <c:invertIfNegative val="0"/>
          <c:dLbls>
            <c:dLbl>
              <c:idx val="0"/>
              <c:layout>
                <c:manualLayout>
                  <c:x val="-9.6760529615160558E-18"/>
                  <c:y val="-6.0505723031480758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C20C-4EA1-8360-28AD6895E7D9}"/>
                </c:ext>
              </c:extLst>
            </c:dLbl>
            <c:spPr>
              <a:solidFill>
                <a:srgbClr val="FF0000"/>
              </a:solidFill>
              <a:ln>
                <a:noFill/>
              </a:ln>
              <a:effectLst/>
            </c:spPr>
            <c:txPr>
              <a:bodyPr wrap="square" lIns="38100" tIns="19050" rIns="38100" bIns="19050" anchor="ctr">
                <a:spAutoFit/>
              </a:bodyPr>
              <a:lstStyle/>
              <a:p>
                <a:pPr>
                  <a:defRPr sz="1050">
                    <a:solidFill>
                      <a:schemeClr val="bg1"/>
                    </a:solidFill>
                    <a:latin typeface="Lato" panose="020F0502020204030203" pitchFamily="34" charset="0"/>
                  </a:defRPr>
                </a:pPr>
                <a:endParaRPr lang="es-E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Hoja1!$A$2:$A$8</c:f>
              <c:strCache>
                <c:ptCount val="7"/>
                <c:pt idx="0">
                  <c:v>Banca por Internet</c:v>
                </c:pt>
                <c:pt idx="1">
                  <c:v>Banca
móvil</c:v>
                </c:pt>
                <c:pt idx="2">
                  <c:v>Gestor personal </c:v>
                </c:pt>
                <c:pt idx="3">
                  <c:v>Teléfono/fax/
email
con la oficina</c:v>
                </c:pt>
                <c:pt idx="4">
                  <c:v>Cajero automático</c:v>
                </c:pt>
                <c:pt idx="5">
                  <c:v>Servicio banca telefónica</c:v>
                </c:pt>
                <c:pt idx="6">
                  <c:v>Oficina</c:v>
                </c:pt>
              </c:strCache>
            </c:strRef>
          </c:cat>
          <c:val>
            <c:numRef>
              <c:f>Hoja1!$B$2:$B$8</c:f>
              <c:numCache>
                <c:formatCode>0.0</c:formatCode>
                <c:ptCount val="7"/>
                <c:pt idx="0">
                  <c:v>1.1000000000000001</c:v>
                </c:pt>
                <c:pt idx="1">
                  <c:v>1.1000000000000001</c:v>
                </c:pt>
                <c:pt idx="2">
                  <c:v>3.2</c:v>
                </c:pt>
                <c:pt idx="3">
                  <c:v>4.7</c:v>
                </c:pt>
                <c:pt idx="4">
                  <c:v>2.2000000000000002</c:v>
                </c:pt>
                <c:pt idx="5">
                  <c:v>3.8</c:v>
                </c:pt>
                <c:pt idx="6">
                  <c:v>5.0999999999999996</c:v>
                </c:pt>
              </c:numCache>
            </c:numRef>
          </c:val>
          <c:extLst>
            <c:ext xmlns:c16="http://schemas.microsoft.com/office/drawing/2014/chart" uri="{C3380CC4-5D6E-409C-BE32-E72D297353CC}">
              <c16:uniqueId val="{00000001-C20C-4EA1-8360-28AD6895E7D9}"/>
            </c:ext>
          </c:extLst>
        </c:ser>
        <c:ser>
          <c:idx val="1"/>
          <c:order val="1"/>
          <c:tx>
            <c:strRef>
              <c:f>Hoja1!$C$1</c:f>
              <c:strCache>
                <c:ptCount val="1"/>
                <c:pt idx="0">
                  <c:v>Neutros</c:v>
                </c:pt>
              </c:strCache>
            </c:strRef>
          </c:tx>
          <c:spPr>
            <a:solidFill>
              <a:srgbClr val="FFC000"/>
            </a:solidFill>
            <a:ln>
              <a:solidFill>
                <a:schemeClr val="bg1"/>
              </a:solidFill>
            </a:ln>
          </c:spPr>
          <c:invertIfNegative val="0"/>
          <c:dLbls>
            <c:numFmt formatCode="#,##0.0" sourceLinked="0"/>
            <c:spPr>
              <a:noFill/>
              <a:ln>
                <a:noFill/>
              </a:ln>
              <a:effectLst/>
            </c:spPr>
            <c:txPr>
              <a:bodyPr wrap="square" lIns="38100" tIns="19050" rIns="38100" bIns="19050" anchor="ctr">
                <a:spAutoFit/>
              </a:bodyPr>
              <a:lstStyle/>
              <a:p>
                <a:pPr>
                  <a:defRPr sz="1050">
                    <a:latin typeface="Lato" panose="020F0502020204030203"/>
                  </a:defRPr>
                </a:pPr>
                <a:endParaRPr lang="es-E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Hoja1!$A$2:$A$8</c:f>
              <c:strCache>
                <c:ptCount val="7"/>
                <c:pt idx="0">
                  <c:v>Banca por Internet</c:v>
                </c:pt>
                <c:pt idx="1">
                  <c:v>Banca
móvil</c:v>
                </c:pt>
                <c:pt idx="2">
                  <c:v>Gestor personal </c:v>
                </c:pt>
                <c:pt idx="3">
                  <c:v>Teléfono/fax/
email
con la oficina</c:v>
                </c:pt>
                <c:pt idx="4">
                  <c:v>Cajero automático</c:v>
                </c:pt>
                <c:pt idx="5">
                  <c:v>Servicio banca telefónica</c:v>
                </c:pt>
                <c:pt idx="6">
                  <c:v>Oficina</c:v>
                </c:pt>
              </c:strCache>
            </c:strRef>
          </c:cat>
          <c:val>
            <c:numRef>
              <c:f>Hoja1!$C$2:$C$8</c:f>
              <c:numCache>
                <c:formatCode>0.0</c:formatCode>
                <c:ptCount val="7"/>
                <c:pt idx="0">
                  <c:v>24.1</c:v>
                </c:pt>
                <c:pt idx="1">
                  <c:v>25.1</c:v>
                </c:pt>
                <c:pt idx="2">
                  <c:v>27.8</c:v>
                </c:pt>
                <c:pt idx="3">
                  <c:v>32.700000000000003</c:v>
                </c:pt>
                <c:pt idx="4">
                  <c:v>35.9</c:v>
                </c:pt>
                <c:pt idx="5">
                  <c:v>35.299999999999997</c:v>
                </c:pt>
                <c:pt idx="6">
                  <c:v>37.200000000000003</c:v>
                </c:pt>
              </c:numCache>
            </c:numRef>
          </c:val>
          <c:extLst>
            <c:ext xmlns:c16="http://schemas.microsoft.com/office/drawing/2014/chart" uri="{C3380CC4-5D6E-409C-BE32-E72D297353CC}">
              <c16:uniqueId val="{00000002-C20C-4EA1-8360-28AD6895E7D9}"/>
            </c:ext>
          </c:extLst>
        </c:ser>
        <c:ser>
          <c:idx val="2"/>
          <c:order val="2"/>
          <c:tx>
            <c:strRef>
              <c:f>Hoja1!$D$1</c:f>
              <c:strCache>
                <c:ptCount val="1"/>
                <c:pt idx="0">
                  <c:v>Top Three Box</c:v>
                </c:pt>
              </c:strCache>
            </c:strRef>
          </c:tx>
          <c:spPr>
            <a:solidFill>
              <a:srgbClr val="00B050"/>
            </a:solidFill>
            <a:ln>
              <a:solidFill>
                <a:schemeClr val="bg1"/>
              </a:solidFill>
            </a:ln>
          </c:spPr>
          <c:invertIfNegative val="0"/>
          <c:dLbls>
            <c:numFmt formatCode="#,##0.0" sourceLinked="0"/>
            <c:spPr>
              <a:noFill/>
              <a:ln>
                <a:noFill/>
              </a:ln>
              <a:effectLst/>
            </c:spPr>
            <c:txPr>
              <a:bodyPr wrap="square" lIns="38100" tIns="19050" rIns="38100" bIns="19050" anchor="ctr">
                <a:spAutoFit/>
              </a:bodyPr>
              <a:lstStyle/>
              <a:p>
                <a:pPr>
                  <a:defRPr sz="1050">
                    <a:solidFill>
                      <a:schemeClr val="bg1"/>
                    </a:solidFill>
                    <a:latin typeface="Lato" panose="020F0502020204030203"/>
                  </a:defRPr>
                </a:pPr>
                <a:endParaRPr lang="es-E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Hoja1!$A$2:$A$8</c:f>
              <c:strCache>
                <c:ptCount val="7"/>
                <c:pt idx="0">
                  <c:v>Banca por Internet</c:v>
                </c:pt>
                <c:pt idx="1">
                  <c:v>Banca
móvil</c:v>
                </c:pt>
                <c:pt idx="2">
                  <c:v>Gestor personal </c:v>
                </c:pt>
                <c:pt idx="3">
                  <c:v>Teléfono/fax/
email
con la oficina</c:v>
                </c:pt>
                <c:pt idx="4">
                  <c:v>Cajero automático</c:v>
                </c:pt>
                <c:pt idx="5">
                  <c:v>Servicio banca telefónica</c:v>
                </c:pt>
                <c:pt idx="6">
                  <c:v>Oficina</c:v>
                </c:pt>
              </c:strCache>
            </c:strRef>
          </c:cat>
          <c:val>
            <c:numRef>
              <c:f>Hoja1!$D$2:$D$8</c:f>
              <c:numCache>
                <c:formatCode>0.0</c:formatCode>
                <c:ptCount val="7"/>
                <c:pt idx="0">
                  <c:v>74.900000000000006</c:v>
                </c:pt>
                <c:pt idx="1">
                  <c:v>73.8</c:v>
                </c:pt>
                <c:pt idx="2">
                  <c:v>69</c:v>
                </c:pt>
                <c:pt idx="3">
                  <c:v>62.6</c:v>
                </c:pt>
                <c:pt idx="4">
                  <c:v>61.9</c:v>
                </c:pt>
                <c:pt idx="5">
                  <c:v>60.9</c:v>
                </c:pt>
                <c:pt idx="6">
                  <c:v>57.7</c:v>
                </c:pt>
              </c:numCache>
            </c:numRef>
          </c:val>
          <c:extLst>
            <c:ext xmlns:c16="http://schemas.microsoft.com/office/drawing/2014/chart" uri="{C3380CC4-5D6E-409C-BE32-E72D297353CC}">
              <c16:uniqueId val="{00000003-C20C-4EA1-8360-28AD6895E7D9}"/>
            </c:ext>
          </c:extLst>
        </c:ser>
        <c:dLbls>
          <c:showLegendKey val="0"/>
          <c:showVal val="0"/>
          <c:showCatName val="0"/>
          <c:showSerName val="0"/>
          <c:showPercent val="0"/>
          <c:showBubbleSize val="0"/>
        </c:dLbls>
        <c:gapWidth val="22"/>
        <c:overlap val="100"/>
        <c:axId val="195250048"/>
        <c:axId val="195251584"/>
      </c:barChart>
      <c:catAx>
        <c:axId val="195250048"/>
        <c:scaling>
          <c:orientation val="minMax"/>
        </c:scaling>
        <c:delete val="0"/>
        <c:axPos val="b"/>
        <c:numFmt formatCode="General" sourceLinked="0"/>
        <c:majorTickMark val="none"/>
        <c:minorTickMark val="none"/>
        <c:tickLblPos val="nextTo"/>
        <c:spPr>
          <a:ln>
            <a:solidFill>
              <a:schemeClr val="bg1">
                <a:lumMod val="65000"/>
              </a:schemeClr>
            </a:solidFill>
          </a:ln>
        </c:spPr>
        <c:txPr>
          <a:bodyPr/>
          <a:lstStyle/>
          <a:p>
            <a:pPr>
              <a:defRPr sz="1000">
                <a:latin typeface="Lato" panose="020F0502020204030203" pitchFamily="34" charset="0"/>
              </a:defRPr>
            </a:pPr>
            <a:endParaRPr lang="es-ES"/>
          </a:p>
        </c:txPr>
        <c:crossAx val="195251584"/>
        <c:crosses val="autoZero"/>
        <c:auto val="1"/>
        <c:lblAlgn val="ctr"/>
        <c:lblOffset val="900"/>
        <c:noMultiLvlLbl val="0"/>
      </c:catAx>
      <c:valAx>
        <c:axId val="195251584"/>
        <c:scaling>
          <c:orientation val="minMax"/>
          <c:max val="100"/>
        </c:scaling>
        <c:delete val="1"/>
        <c:axPos val="l"/>
        <c:numFmt formatCode="0.0" sourceLinked="1"/>
        <c:majorTickMark val="out"/>
        <c:minorTickMark val="none"/>
        <c:tickLblPos val="nextTo"/>
        <c:crossAx val="195250048"/>
        <c:crosses val="autoZero"/>
        <c:crossBetween val="between"/>
      </c:valAx>
    </c:plotArea>
    <c:plotVisOnly val="1"/>
    <c:dispBlanksAs val="gap"/>
    <c:showDLblsOverMax val="0"/>
  </c:chart>
  <c:txPr>
    <a:bodyPr/>
    <a:lstStyle/>
    <a:p>
      <a:pPr>
        <a:defRPr sz="900"/>
      </a:pPr>
      <a:endParaRPr lang="es-E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556D8CB-53F2-4B7E-9C1C-0FD6224C78D4}" type="datetimeFigureOut">
              <a:rPr lang="es-ES" smtClean="0"/>
              <a:t>19/01/2022</a:t>
            </a:fld>
            <a:endParaRPr lang="es-ES"/>
          </a:p>
        </p:txBody>
      </p:sp>
      <p:sp>
        <p:nvSpPr>
          <p:cNvPr id="4" name="Marcador de imagen de diapositiva 3"/>
          <p:cNvSpPr>
            <a:spLocks noGrp="1" noRot="1" noChangeAspect="1"/>
          </p:cNvSpPr>
          <p:nvPr>
            <p:ph type="sldImg" idx="2"/>
          </p:nvPr>
        </p:nvSpPr>
        <p:spPr>
          <a:xfrm>
            <a:off x="2560638" y="1143000"/>
            <a:ext cx="1736725" cy="3086100"/>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308BAF3-7253-4B73-913D-DA1C3382164B}" type="slidenum">
              <a:rPr lang="es-ES" smtClean="0"/>
              <a:t>‹Nº›</a:t>
            </a:fld>
            <a:endParaRPr lang="es-ES"/>
          </a:p>
        </p:txBody>
      </p:sp>
    </p:spTree>
    <p:extLst>
      <p:ext uri="{BB962C8B-B14F-4D97-AF65-F5344CB8AC3E}">
        <p14:creationId xmlns:p14="http://schemas.microsoft.com/office/powerpoint/2010/main" val="5367462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995312"/>
            <a:ext cx="5829300" cy="4244622"/>
          </a:xfrm>
        </p:spPr>
        <p:txBody>
          <a:bodyPr anchor="b"/>
          <a:lstStyle>
            <a:lvl1pPr algn="ctr">
              <a:defRPr sz="45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57250" y="6403623"/>
            <a:ext cx="5143500" cy="2943577"/>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BB0C9A3B-3FBC-46C1-AB5B-789FB34B2F91}" type="datetimeFigureOut">
              <a:rPr lang="es-ES" smtClean="0"/>
              <a:t>19/01/2022</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293E30CB-BDD5-489D-955C-53C474DF221D}" type="slidenum">
              <a:rPr lang="es-ES" smtClean="0"/>
              <a:t>‹Nº›</a:t>
            </a:fld>
            <a:endParaRPr lang="es-ES"/>
          </a:p>
        </p:txBody>
      </p:sp>
    </p:spTree>
    <p:extLst>
      <p:ext uri="{BB962C8B-B14F-4D97-AF65-F5344CB8AC3E}">
        <p14:creationId xmlns:p14="http://schemas.microsoft.com/office/powerpoint/2010/main" val="1713980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B0C9A3B-3FBC-46C1-AB5B-789FB34B2F91}" type="datetimeFigureOut">
              <a:rPr lang="es-ES" smtClean="0"/>
              <a:t>19/01/2022</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293E30CB-BDD5-489D-955C-53C474DF221D}" type="slidenum">
              <a:rPr lang="es-ES" smtClean="0"/>
              <a:t>‹Nº›</a:t>
            </a:fld>
            <a:endParaRPr lang="es-ES"/>
          </a:p>
        </p:txBody>
      </p:sp>
    </p:spTree>
    <p:extLst>
      <p:ext uri="{BB962C8B-B14F-4D97-AF65-F5344CB8AC3E}">
        <p14:creationId xmlns:p14="http://schemas.microsoft.com/office/powerpoint/2010/main" val="20500194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649111"/>
            <a:ext cx="1478756" cy="10332156"/>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471488" y="649111"/>
            <a:ext cx="4350544" cy="10332156"/>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B0C9A3B-3FBC-46C1-AB5B-789FB34B2F91}" type="datetimeFigureOut">
              <a:rPr lang="es-ES" smtClean="0"/>
              <a:t>19/01/2022</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293E30CB-BDD5-489D-955C-53C474DF221D}" type="slidenum">
              <a:rPr lang="es-ES" smtClean="0"/>
              <a:t>‹Nº›</a:t>
            </a:fld>
            <a:endParaRPr lang="es-ES"/>
          </a:p>
        </p:txBody>
      </p:sp>
    </p:spTree>
    <p:extLst>
      <p:ext uri="{BB962C8B-B14F-4D97-AF65-F5344CB8AC3E}">
        <p14:creationId xmlns:p14="http://schemas.microsoft.com/office/powerpoint/2010/main" val="23622365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B0C9A3B-3FBC-46C1-AB5B-789FB34B2F91}" type="datetimeFigureOut">
              <a:rPr lang="es-ES" smtClean="0"/>
              <a:t>19/01/2022</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293E30CB-BDD5-489D-955C-53C474DF221D}" type="slidenum">
              <a:rPr lang="es-ES" smtClean="0"/>
              <a:t>‹Nº›</a:t>
            </a:fld>
            <a:endParaRPr lang="es-ES"/>
          </a:p>
        </p:txBody>
      </p:sp>
    </p:spTree>
    <p:extLst>
      <p:ext uri="{BB962C8B-B14F-4D97-AF65-F5344CB8AC3E}">
        <p14:creationId xmlns:p14="http://schemas.microsoft.com/office/powerpoint/2010/main" val="9421621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6" y="3039537"/>
            <a:ext cx="5915025" cy="5071532"/>
          </a:xfrm>
        </p:spPr>
        <p:txBody>
          <a:bodyPr anchor="b"/>
          <a:lstStyle>
            <a:lvl1pPr>
              <a:defRPr sz="45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467916" y="8159048"/>
            <a:ext cx="5915025" cy="266699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BB0C9A3B-3FBC-46C1-AB5B-789FB34B2F91}" type="datetimeFigureOut">
              <a:rPr lang="es-ES" smtClean="0"/>
              <a:t>19/01/2022</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293E30CB-BDD5-489D-955C-53C474DF221D}" type="slidenum">
              <a:rPr lang="es-ES" smtClean="0"/>
              <a:t>‹Nº›</a:t>
            </a:fld>
            <a:endParaRPr lang="es-ES"/>
          </a:p>
        </p:txBody>
      </p:sp>
    </p:spTree>
    <p:extLst>
      <p:ext uri="{BB962C8B-B14F-4D97-AF65-F5344CB8AC3E}">
        <p14:creationId xmlns:p14="http://schemas.microsoft.com/office/powerpoint/2010/main" val="6108118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471488" y="3245556"/>
            <a:ext cx="2914650" cy="773571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471863" y="3245556"/>
            <a:ext cx="2914650" cy="773571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BB0C9A3B-3FBC-46C1-AB5B-789FB34B2F91}" type="datetimeFigureOut">
              <a:rPr lang="es-ES" smtClean="0"/>
              <a:t>19/01/2022</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293E30CB-BDD5-489D-955C-53C474DF221D}" type="slidenum">
              <a:rPr lang="es-ES" smtClean="0"/>
              <a:t>‹Nº›</a:t>
            </a:fld>
            <a:endParaRPr lang="es-ES"/>
          </a:p>
        </p:txBody>
      </p:sp>
    </p:spTree>
    <p:extLst>
      <p:ext uri="{BB962C8B-B14F-4D97-AF65-F5344CB8AC3E}">
        <p14:creationId xmlns:p14="http://schemas.microsoft.com/office/powerpoint/2010/main" val="2755433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649114"/>
            <a:ext cx="5915025" cy="2356556"/>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2381" y="2988734"/>
            <a:ext cx="2901255"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los estilos de texto del patrón</a:t>
            </a:r>
          </a:p>
        </p:txBody>
      </p:sp>
      <p:sp>
        <p:nvSpPr>
          <p:cNvPr id="4" name="Content Placeholder 3"/>
          <p:cNvSpPr>
            <a:spLocks noGrp="1"/>
          </p:cNvSpPr>
          <p:nvPr>
            <p:ph sz="half" idx="2"/>
          </p:nvPr>
        </p:nvSpPr>
        <p:spPr>
          <a:xfrm>
            <a:off x="472381" y="4453467"/>
            <a:ext cx="2901255" cy="6550379"/>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471863" y="2988734"/>
            <a:ext cx="2915543"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los estilos de texto del patrón</a:t>
            </a:r>
          </a:p>
        </p:txBody>
      </p:sp>
      <p:sp>
        <p:nvSpPr>
          <p:cNvPr id="6" name="Content Placeholder 5"/>
          <p:cNvSpPr>
            <a:spLocks noGrp="1"/>
          </p:cNvSpPr>
          <p:nvPr>
            <p:ph sz="quarter" idx="4"/>
          </p:nvPr>
        </p:nvSpPr>
        <p:spPr>
          <a:xfrm>
            <a:off x="3471863" y="4453467"/>
            <a:ext cx="2915543" cy="6550379"/>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BB0C9A3B-3FBC-46C1-AB5B-789FB34B2F91}" type="datetimeFigureOut">
              <a:rPr lang="es-ES" smtClean="0"/>
              <a:t>19/01/2022</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293E30CB-BDD5-489D-955C-53C474DF221D}" type="slidenum">
              <a:rPr lang="es-ES" smtClean="0"/>
              <a:t>‹Nº›</a:t>
            </a:fld>
            <a:endParaRPr lang="es-ES"/>
          </a:p>
        </p:txBody>
      </p:sp>
    </p:spTree>
    <p:extLst>
      <p:ext uri="{BB962C8B-B14F-4D97-AF65-F5344CB8AC3E}">
        <p14:creationId xmlns:p14="http://schemas.microsoft.com/office/powerpoint/2010/main" val="30334300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BB0C9A3B-3FBC-46C1-AB5B-789FB34B2F91}" type="datetimeFigureOut">
              <a:rPr lang="es-ES" smtClean="0"/>
              <a:t>19/01/2022</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293E30CB-BDD5-489D-955C-53C474DF221D}" type="slidenum">
              <a:rPr lang="es-ES" smtClean="0"/>
              <a:t>‹Nº›</a:t>
            </a:fld>
            <a:endParaRPr lang="es-ES"/>
          </a:p>
        </p:txBody>
      </p:sp>
    </p:spTree>
    <p:extLst>
      <p:ext uri="{BB962C8B-B14F-4D97-AF65-F5344CB8AC3E}">
        <p14:creationId xmlns:p14="http://schemas.microsoft.com/office/powerpoint/2010/main" val="11867226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0C9A3B-3FBC-46C1-AB5B-789FB34B2F91}" type="datetimeFigureOut">
              <a:rPr lang="es-ES" smtClean="0"/>
              <a:t>19/01/2022</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293E30CB-BDD5-489D-955C-53C474DF221D}" type="slidenum">
              <a:rPr lang="es-ES" smtClean="0"/>
              <a:t>‹Nº›</a:t>
            </a:fld>
            <a:endParaRPr lang="es-ES"/>
          </a:p>
        </p:txBody>
      </p:sp>
    </p:spTree>
    <p:extLst>
      <p:ext uri="{BB962C8B-B14F-4D97-AF65-F5344CB8AC3E}">
        <p14:creationId xmlns:p14="http://schemas.microsoft.com/office/powerpoint/2010/main" val="5695927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2915543" y="1755425"/>
            <a:ext cx="3471863" cy="8664222"/>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BB0C9A3B-3FBC-46C1-AB5B-789FB34B2F91}" type="datetimeFigureOut">
              <a:rPr lang="es-ES" smtClean="0"/>
              <a:t>19/01/2022</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293E30CB-BDD5-489D-955C-53C474DF221D}" type="slidenum">
              <a:rPr lang="es-ES" smtClean="0"/>
              <a:t>‹Nº›</a:t>
            </a:fld>
            <a:endParaRPr lang="es-ES"/>
          </a:p>
        </p:txBody>
      </p:sp>
    </p:spTree>
    <p:extLst>
      <p:ext uri="{BB962C8B-B14F-4D97-AF65-F5344CB8AC3E}">
        <p14:creationId xmlns:p14="http://schemas.microsoft.com/office/powerpoint/2010/main" val="38143090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915543" y="1755425"/>
            <a:ext cx="3471863" cy="8664222"/>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BB0C9A3B-3FBC-46C1-AB5B-789FB34B2F91}" type="datetimeFigureOut">
              <a:rPr lang="es-ES" smtClean="0"/>
              <a:t>19/01/2022</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293E30CB-BDD5-489D-955C-53C474DF221D}" type="slidenum">
              <a:rPr lang="es-ES" smtClean="0"/>
              <a:t>‹Nº›</a:t>
            </a:fld>
            <a:endParaRPr lang="es-ES"/>
          </a:p>
        </p:txBody>
      </p:sp>
    </p:spTree>
    <p:extLst>
      <p:ext uri="{BB962C8B-B14F-4D97-AF65-F5344CB8AC3E}">
        <p14:creationId xmlns:p14="http://schemas.microsoft.com/office/powerpoint/2010/main" val="42735752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649114"/>
            <a:ext cx="5915025" cy="2356556"/>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1488" y="3245556"/>
            <a:ext cx="5915025" cy="7735712"/>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471488" y="11300181"/>
            <a:ext cx="1543050" cy="649111"/>
          </a:xfrm>
          <a:prstGeom prst="rect">
            <a:avLst/>
          </a:prstGeom>
        </p:spPr>
        <p:txBody>
          <a:bodyPr vert="horz" lIns="91440" tIns="45720" rIns="91440" bIns="45720" rtlCol="0" anchor="ctr"/>
          <a:lstStyle>
            <a:lvl1pPr algn="l">
              <a:defRPr sz="900">
                <a:solidFill>
                  <a:schemeClr val="tx1">
                    <a:tint val="75000"/>
                  </a:schemeClr>
                </a:solidFill>
              </a:defRPr>
            </a:lvl1pPr>
          </a:lstStyle>
          <a:p>
            <a:fld id="{BB0C9A3B-3FBC-46C1-AB5B-789FB34B2F91}" type="datetimeFigureOut">
              <a:rPr lang="es-ES" smtClean="0"/>
              <a:t>19/01/2022</a:t>
            </a:fld>
            <a:endParaRPr lang="es-ES"/>
          </a:p>
        </p:txBody>
      </p:sp>
      <p:sp>
        <p:nvSpPr>
          <p:cNvPr id="5" name="Footer Placeholder 4"/>
          <p:cNvSpPr>
            <a:spLocks noGrp="1"/>
          </p:cNvSpPr>
          <p:nvPr>
            <p:ph type="ftr" sz="quarter" idx="3"/>
          </p:nvPr>
        </p:nvSpPr>
        <p:spPr>
          <a:xfrm>
            <a:off x="2271713" y="11300181"/>
            <a:ext cx="2314575" cy="649111"/>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ES"/>
          </a:p>
        </p:txBody>
      </p:sp>
      <p:sp>
        <p:nvSpPr>
          <p:cNvPr id="6" name="Slide Number Placeholder 5"/>
          <p:cNvSpPr>
            <a:spLocks noGrp="1"/>
          </p:cNvSpPr>
          <p:nvPr>
            <p:ph type="sldNum" sz="quarter" idx="4"/>
          </p:nvPr>
        </p:nvSpPr>
        <p:spPr>
          <a:xfrm>
            <a:off x="4843463" y="11300181"/>
            <a:ext cx="1543050" cy="649111"/>
          </a:xfrm>
          <a:prstGeom prst="rect">
            <a:avLst/>
          </a:prstGeom>
        </p:spPr>
        <p:txBody>
          <a:bodyPr vert="horz" lIns="91440" tIns="45720" rIns="91440" bIns="45720" rtlCol="0" anchor="ctr"/>
          <a:lstStyle>
            <a:lvl1pPr algn="r">
              <a:defRPr sz="900">
                <a:solidFill>
                  <a:schemeClr val="tx1">
                    <a:tint val="75000"/>
                  </a:schemeClr>
                </a:solidFill>
              </a:defRPr>
            </a:lvl1pPr>
          </a:lstStyle>
          <a:p>
            <a:fld id="{293E30CB-BDD5-489D-955C-53C474DF221D}" type="slidenum">
              <a:rPr lang="es-ES" smtClean="0"/>
              <a:t>‹Nº›</a:t>
            </a:fld>
            <a:endParaRPr lang="es-ES"/>
          </a:p>
        </p:txBody>
      </p:sp>
    </p:spTree>
    <p:extLst>
      <p:ext uri="{BB962C8B-B14F-4D97-AF65-F5344CB8AC3E}">
        <p14:creationId xmlns:p14="http://schemas.microsoft.com/office/powerpoint/2010/main" val="211516532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13" Type="http://schemas.openxmlformats.org/officeDocument/2006/relationships/image" Target="../media/image10.jpeg"/><Relationship Id="rId3" Type="http://schemas.openxmlformats.org/officeDocument/2006/relationships/chart" Target="../charts/chart1.xml"/><Relationship Id="rId7" Type="http://schemas.openxmlformats.org/officeDocument/2006/relationships/image" Target="../media/image4.jpeg"/><Relationship Id="rId12" Type="http://schemas.openxmlformats.org/officeDocument/2006/relationships/image" Target="../media/image9.png"/><Relationship Id="rId2" Type="http://schemas.openxmlformats.org/officeDocument/2006/relationships/slideLayout" Target="../slideLayouts/slideLayout1.xml"/><Relationship Id="rId16" Type="http://schemas.openxmlformats.org/officeDocument/2006/relationships/image" Target="../media/image12.emf"/><Relationship Id="rId1" Type="http://schemas.openxmlformats.org/officeDocument/2006/relationships/tags" Target="../tags/tag1.xml"/><Relationship Id="rId6" Type="http://schemas.openxmlformats.org/officeDocument/2006/relationships/image" Target="../media/image3.png"/><Relationship Id="rId11" Type="http://schemas.openxmlformats.org/officeDocument/2006/relationships/image" Target="../media/image8.jpeg"/><Relationship Id="rId5" Type="http://schemas.openxmlformats.org/officeDocument/2006/relationships/image" Target="../media/image2.jpeg"/><Relationship Id="rId15" Type="http://schemas.openxmlformats.org/officeDocument/2006/relationships/chart" Target="../charts/chart2.xml"/><Relationship Id="rId10" Type="http://schemas.openxmlformats.org/officeDocument/2006/relationships/image" Target="../media/image7.jpeg"/><Relationship Id="rId4" Type="http://schemas.openxmlformats.org/officeDocument/2006/relationships/image" Target="../media/image1.jpeg"/><Relationship Id="rId9" Type="http://schemas.openxmlformats.org/officeDocument/2006/relationships/image" Target="../media/image6.jpeg"/><Relationship Id="rId14" Type="http://schemas.openxmlformats.org/officeDocument/2006/relationships/image" Target="../media/image11.jpeg"/></Relationships>
</file>

<file path=ppt/slides/_rels/slide2.xml.rels><?xml version="1.0" encoding="UTF-8" standalone="yes"?>
<Relationships xmlns="http://schemas.openxmlformats.org/package/2006/relationships"><Relationship Id="rId8" Type="http://schemas.openxmlformats.org/officeDocument/2006/relationships/image" Target="../media/image19.png"/><Relationship Id="rId3" Type="http://schemas.openxmlformats.org/officeDocument/2006/relationships/image" Target="../media/image14.png"/><Relationship Id="rId7" Type="http://schemas.openxmlformats.org/officeDocument/2006/relationships/image" Target="../media/image18.png"/><Relationship Id="rId12" Type="http://schemas.openxmlformats.org/officeDocument/2006/relationships/image" Target="../media/image12.emf"/><Relationship Id="rId2" Type="http://schemas.openxmlformats.org/officeDocument/2006/relationships/image" Target="../media/image13.png"/><Relationship Id="rId1" Type="http://schemas.openxmlformats.org/officeDocument/2006/relationships/slideLayout" Target="../slideLayouts/slideLayout1.xml"/><Relationship Id="rId6" Type="http://schemas.openxmlformats.org/officeDocument/2006/relationships/image" Target="../media/image17.png"/><Relationship Id="rId11" Type="http://schemas.openxmlformats.org/officeDocument/2006/relationships/image" Target="../media/image22.png"/><Relationship Id="rId5" Type="http://schemas.openxmlformats.org/officeDocument/2006/relationships/image" Target="../media/image16.png"/><Relationship Id="rId10" Type="http://schemas.openxmlformats.org/officeDocument/2006/relationships/image" Target="../media/image21.png"/><Relationship Id="rId4" Type="http://schemas.openxmlformats.org/officeDocument/2006/relationships/image" Target="../media/image15.png"/><Relationship Id="rId9" Type="http://schemas.openxmlformats.org/officeDocument/2006/relationships/image" Target="../media/image20.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Rectángulo 88">
            <a:extLst>
              <a:ext uri="{FF2B5EF4-FFF2-40B4-BE49-F238E27FC236}">
                <a16:creationId xmlns:a16="http://schemas.microsoft.com/office/drawing/2014/main" id="{BB55DD77-74F8-4940-B409-F0015DDA7F66}"/>
              </a:ext>
            </a:extLst>
          </p:cNvPr>
          <p:cNvSpPr/>
          <p:nvPr/>
        </p:nvSpPr>
        <p:spPr>
          <a:xfrm>
            <a:off x="3981" y="833984"/>
            <a:ext cx="6858000" cy="6036048"/>
          </a:xfrm>
          <a:prstGeom prst="rect">
            <a:avLst/>
          </a:prstGeom>
          <a:solidFill>
            <a:srgbClr val="3E7576">
              <a:alpha val="20000"/>
            </a:srgbClr>
          </a:solidFill>
        </p:spPr>
        <p:txBody>
          <a:bodyPr wrap="square" rtlCol="0">
            <a:noAutofit/>
          </a:bodyPr>
          <a:lstStyle/>
          <a:p>
            <a:pPr algn="ctr" defTabSz="914437"/>
            <a:endParaRPr lang="es-ES" sz="1400" dirty="0">
              <a:solidFill>
                <a:srgbClr val="025572"/>
              </a:solidFill>
              <a:latin typeface="Kalinga"/>
            </a:endParaRPr>
          </a:p>
        </p:txBody>
      </p:sp>
      <p:sp>
        <p:nvSpPr>
          <p:cNvPr id="69" name="CuadroTexto 68">
            <a:extLst>
              <a:ext uri="{FF2B5EF4-FFF2-40B4-BE49-F238E27FC236}">
                <a16:creationId xmlns:a16="http://schemas.microsoft.com/office/drawing/2014/main" id="{47526CB6-28F1-44E0-A7FE-1806154CF0E3}"/>
              </a:ext>
            </a:extLst>
          </p:cNvPr>
          <p:cNvSpPr txBox="1"/>
          <p:nvPr/>
        </p:nvSpPr>
        <p:spPr>
          <a:xfrm>
            <a:off x="0" y="825595"/>
            <a:ext cx="6858000" cy="311432"/>
          </a:xfrm>
          <a:prstGeom prst="rect">
            <a:avLst/>
          </a:prstGeom>
          <a:solidFill>
            <a:schemeClr val="accent1">
              <a:lumMod val="50000"/>
            </a:schemeClr>
          </a:solidFill>
        </p:spPr>
        <p:txBody>
          <a:bodyPr wrap="square" anchor="ctr">
            <a:spAutoFit/>
          </a:bodyPr>
          <a:lstStyle>
            <a:defPPr>
              <a:defRPr lang="en-US"/>
            </a:defPPr>
            <a:lvl1pPr indent="0" algn="r" defTabSz="914400">
              <a:lnSpc>
                <a:spcPts val="1800"/>
              </a:lnSpc>
              <a:spcBef>
                <a:spcPts val="1000"/>
              </a:spcBef>
              <a:buFont typeface="Arial" panose="020B0604020202020204" pitchFamily="34" charset="0"/>
              <a:buNone/>
              <a:defRPr b="1">
                <a:latin typeface="Zilla Slab SemiBold" pitchFamily="2" charset="0"/>
                <a:ea typeface="Zilla Slab SemiBold" pitchFamily="2" charset="0"/>
                <a:cs typeface="Poppins SemiBold" panose="02000000000000000000" pitchFamily="2" charset="0"/>
              </a:defRPr>
            </a:lvl1pPr>
            <a:lvl2pPr marL="685800" indent="-228600" defTabSz="914400">
              <a:lnSpc>
                <a:spcPct val="90000"/>
              </a:lnSpc>
              <a:spcBef>
                <a:spcPts val="500"/>
              </a:spcBef>
              <a:buFont typeface="Arial" panose="020B0604020202020204" pitchFamily="34" charset="0"/>
              <a:buChar char="•"/>
              <a:defRPr sz="2400"/>
            </a:lvl2pPr>
            <a:lvl3pPr marL="1143000" indent="-228600" defTabSz="914400">
              <a:lnSpc>
                <a:spcPct val="90000"/>
              </a:lnSpc>
              <a:spcBef>
                <a:spcPts val="500"/>
              </a:spcBef>
              <a:buFont typeface="Arial" panose="020B0604020202020204" pitchFamily="34" charset="0"/>
              <a:buChar char="•"/>
              <a:defRPr sz="2000"/>
            </a:lvl3pPr>
            <a:lvl4pPr marL="1600200" indent="-228600" defTabSz="914400">
              <a:lnSpc>
                <a:spcPct val="90000"/>
              </a:lnSpc>
              <a:spcBef>
                <a:spcPts val="500"/>
              </a:spcBef>
              <a:buFont typeface="Arial" panose="020B0604020202020204" pitchFamily="34" charset="0"/>
              <a:buChar char="•"/>
            </a:lvl4pPr>
            <a:lvl5pPr marL="2057400" indent="-228600" defTabSz="914400">
              <a:lnSpc>
                <a:spcPct val="90000"/>
              </a:lnSpc>
              <a:spcBef>
                <a:spcPts val="500"/>
              </a:spcBef>
              <a:buFont typeface="Arial" panose="020B0604020202020204" pitchFamily="34" charset="0"/>
              <a:buChar char="•"/>
            </a:lvl5pPr>
            <a:lvl6pPr marL="2514600" indent="-228600" defTabSz="914400">
              <a:lnSpc>
                <a:spcPct val="90000"/>
              </a:lnSpc>
              <a:spcBef>
                <a:spcPts val="500"/>
              </a:spcBef>
              <a:buFont typeface="Arial" panose="020B0604020202020204" pitchFamily="34" charset="0"/>
              <a:buChar char="•"/>
            </a:lvl6pPr>
            <a:lvl7pPr marL="2971800" indent="-228600" defTabSz="914400">
              <a:lnSpc>
                <a:spcPct val="90000"/>
              </a:lnSpc>
              <a:spcBef>
                <a:spcPts val="500"/>
              </a:spcBef>
              <a:buFont typeface="Arial" panose="020B0604020202020204" pitchFamily="34" charset="0"/>
              <a:buChar char="•"/>
            </a:lvl7pPr>
            <a:lvl8pPr marL="3429000" indent="-228600" defTabSz="914400">
              <a:lnSpc>
                <a:spcPct val="90000"/>
              </a:lnSpc>
              <a:spcBef>
                <a:spcPts val="500"/>
              </a:spcBef>
              <a:buFont typeface="Arial" panose="020B0604020202020204" pitchFamily="34" charset="0"/>
              <a:buChar char="•"/>
            </a:lvl8pPr>
            <a:lvl9pPr marL="3886200" indent="-228600" defTabSz="914400">
              <a:lnSpc>
                <a:spcPct val="90000"/>
              </a:lnSpc>
              <a:spcBef>
                <a:spcPts val="500"/>
              </a:spcBef>
              <a:buFont typeface="Arial" panose="020B0604020202020204" pitchFamily="34" charset="0"/>
              <a:buChar char="•"/>
            </a:lvl9pPr>
          </a:lstStyle>
          <a:p>
            <a:pPr algn="ctr"/>
            <a:r>
              <a:rPr lang="es-ES" sz="1400" dirty="0">
                <a:solidFill>
                  <a:schemeClr val="bg1"/>
                </a:solidFill>
              </a:rPr>
              <a:t>USO DE CANALES EN EL ÚLTIMO AÑO</a:t>
            </a:r>
          </a:p>
        </p:txBody>
      </p:sp>
      <p:sp>
        <p:nvSpPr>
          <p:cNvPr id="75" name="Bocadillo: rectángulo 74">
            <a:extLst>
              <a:ext uri="{FF2B5EF4-FFF2-40B4-BE49-F238E27FC236}">
                <a16:creationId xmlns:a16="http://schemas.microsoft.com/office/drawing/2014/main" id="{D654937E-799D-4289-B87D-2F78BCDBCB34}"/>
              </a:ext>
            </a:extLst>
          </p:cNvPr>
          <p:cNvSpPr/>
          <p:nvPr/>
        </p:nvSpPr>
        <p:spPr>
          <a:xfrm>
            <a:off x="0" y="-804"/>
            <a:ext cx="6858000" cy="611207"/>
          </a:xfrm>
          <a:prstGeom prst="wedgeRectCallout">
            <a:avLst>
              <a:gd name="adj1" fmla="val -20510"/>
              <a:gd name="adj2" fmla="val 71978"/>
            </a:avLst>
          </a:prstGeom>
          <a:solidFill>
            <a:schemeClr val="accent4">
              <a:lumMod val="40000"/>
              <a:lumOff val="60000"/>
            </a:schemeClr>
          </a:solidFill>
        </p:spPr>
        <p:txBody>
          <a:bodyPr wrap="square" tIns="108000" anchor="ctr">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360000" indent="-360000" algn="ctr" defTabSz="914400"/>
            <a:endParaRPr lang="es-ES" sz="1600" b="1" dirty="0">
              <a:latin typeface="Zilla Slab SemiBold" pitchFamily="2" charset="0"/>
              <a:ea typeface="Zilla Slab SemiBold" pitchFamily="2" charset="0"/>
            </a:endParaRPr>
          </a:p>
        </p:txBody>
      </p:sp>
      <p:sp>
        <p:nvSpPr>
          <p:cNvPr id="2" name="CuadroTexto 1">
            <a:extLst>
              <a:ext uri="{FF2B5EF4-FFF2-40B4-BE49-F238E27FC236}">
                <a16:creationId xmlns:a16="http://schemas.microsoft.com/office/drawing/2014/main" id="{BAB4CFA5-1172-4D8C-A865-A3073AA0A109}"/>
              </a:ext>
            </a:extLst>
          </p:cNvPr>
          <p:cNvSpPr txBox="1"/>
          <p:nvPr/>
        </p:nvSpPr>
        <p:spPr>
          <a:xfrm>
            <a:off x="1531324" y="-35928"/>
            <a:ext cx="4549435" cy="646331"/>
          </a:xfrm>
          <a:prstGeom prst="rect">
            <a:avLst/>
          </a:prstGeom>
          <a:noFill/>
        </p:spPr>
        <p:txBody>
          <a:bodyPr wrap="square" rtlCol="0">
            <a:spAutoFit/>
          </a:bodyPr>
          <a:lstStyle/>
          <a:p>
            <a:pPr algn="ctr"/>
            <a:r>
              <a:rPr lang="es-ES" b="1" dirty="0">
                <a:latin typeface="Zilla Slab SemiBold" pitchFamily="2" charset="0"/>
                <a:ea typeface="Zilla Slab SemiBold" pitchFamily="2" charset="0"/>
              </a:rPr>
              <a:t>COMPORTAMIENTO FINANCIERO DE                    LOS MICROEMPRESARIOS ESPAÑA 2021</a:t>
            </a:r>
            <a:endParaRPr lang="es-ES" dirty="0"/>
          </a:p>
        </p:txBody>
      </p:sp>
      <p:graphicFrame>
        <p:nvGraphicFramePr>
          <p:cNvPr id="65" name="Gráfico 64">
            <a:extLst>
              <a:ext uri="{FF2B5EF4-FFF2-40B4-BE49-F238E27FC236}">
                <a16:creationId xmlns:a16="http://schemas.microsoft.com/office/drawing/2014/main" id="{A55D1EBE-74BE-4ABC-A810-2327FC5C0572}"/>
              </a:ext>
            </a:extLst>
          </p:cNvPr>
          <p:cNvGraphicFramePr/>
          <p:nvPr>
            <p:extLst>
              <p:ext uri="{D42A27DB-BD31-4B8C-83A1-F6EECF244321}">
                <p14:modId xmlns:p14="http://schemas.microsoft.com/office/powerpoint/2010/main" val="3001551166"/>
              </p:ext>
            </p:extLst>
          </p:nvPr>
        </p:nvGraphicFramePr>
        <p:xfrm>
          <a:off x="80384" y="1910754"/>
          <a:ext cx="6764430" cy="4393785"/>
        </p:xfrm>
        <a:graphic>
          <a:graphicData uri="http://schemas.openxmlformats.org/drawingml/2006/chart">
            <c:chart xmlns:c="http://schemas.openxmlformats.org/drawingml/2006/chart" xmlns:r="http://schemas.openxmlformats.org/officeDocument/2006/relationships" r:id="rId3"/>
          </a:graphicData>
        </a:graphic>
      </p:graphicFrame>
      <p:sp>
        <p:nvSpPr>
          <p:cNvPr id="66" name="Text Box 42">
            <a:extLst>
              <a:ext uri="{FF2B5EF4-FFF2-40B4-BE49-F238E27FC236}">
                <a16:creationId xmlns:a16="http://schemas.microsoft.com/office/drawing/2014/main" id="{44439077-1497-4E5A-B99B-A0C06F0EF33B}"/>
              </a:ext>
            </a:extLst>
          </p:cNvPr>
          <p:cNvSpPr txBox="1">
            <a:spLocks noChangeArrowheads="1"/>
          </p:cNvSpPr>
          <p:nvPr/>
        </p:nvSpPr>
        <p:spPr bwMode="auto">
          <a:xfrm>
            <a:off x="-122013" y="4815002"/>
            <a:ext cx="343718" cy="2308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1429" tIns="45715" rIns="91429" bIns="45715">
            <a:spAutoFit/>
          </a:bodyPr>
          <a:lstStyle/>
          <a:p>
            <a:pPr algn="r"/>
            <a:r>
              <a:rPr lang="en-US" sz="900" dirty="0">
                <a:latin typeface="Lato" panose="020F0502020204030203"/>
                <a:ea typeface="Verdana" pitchFamily="34" charset="0"/>
                <a:cs typeface="Arial" pitchFamily="34" charset="0"/>
              </a:rPr>
              <a:t>%</a:t>
            </a:r>
          </a:p>
        </p:txBody>
      </p:sp>
      <p:sp>
        <p:nvSpPr>
          <p:cNvPr id="67" name="Text Box 30">
            <a:extLst>
              <a:ext uri="{FF2B5EF4-FFF2-40B4-BE49-F238E27FC236}">
                <a16:creationId xmlns:a16="http://schemas.microsoft.com/office/drawing/2014/main" id="{B942BA88-14BE-46B6-90B0-FCDD47F39BE1}"/>
              </a:ext>
            </a:extLst>
          </p:cNvPr>
          <p:cNvSpPr txBox="1">
            <a:spLocks noChangeArrowheads="1"/>
          </p:cNvSpPr>
          <p:nvPr/>
        </p:nvSpPr>
        <p:spPr bwMode="auto">
          <a:xfrm>
            <a:off x="2116649" y="6172254"/>
            <a:ext cx="712221" cy="2154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1429" tIns="45715" rIns="91429" bIns="45715">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GB" sz="800" dirty="0">
                <a:latin typeface="Lato" panose="020F0502020204030203"/>
              </a:rPr>
              <a:t>Bases: </a:t>
            </a:r>
          </a:p>
        </p:txBody>
      </p:sp>
      <p:sp>
        <p:nvSpPr>
          <p:cNvPr id="71" name="Text Box 30">
            <a:extLst>
              <a:ext uri="{FF2B5EF4-FFF2-40B4-BE49-F238E27FC236}">
                <a16:creationId xmlns:a16="http://schemas.microsoft.com/office/drawing/2014/main" id="{7E7CD015-A4C2-4029-A7F4-5D80E3E55DF4}"/>
              </a:ext>
            </a:extLst>
          </p:cNvPr>
          <p:cNvSpPr txBox="1">
            <a:spLocks noChangeArrowheads="1"/>
          </p:cNvSpPr>
          <p:nvPr/>
        </p:nvSpPr>
        <p:spPr bwMode="auto">
          <a:xfrm>
            <a:off x="2731894" y="6172254"/>
            <a:ext cx="588613" cy="2154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1429" tIns="45715" rIns="91429" bIns="45715">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s-ES" sz="800" dirty="0">
                <a:solidFill>
                  <a:srgbClr val="000000"/>
                </a:solidFill>
                <a:latin typeface="Lato" panose="020F0502020204030203" pitchFamily="34" charset="0"/>
              </a:rPr>
              <a:t>5.127</a:t>
            </a:r>
            <a:endParaRPr lang="en-GB" sz="800" dirty="0">
              <a:latin typeface="Lato" panose="020F0502020204030203"/>
            </a:endParaRPr>
          </a:p>
        </p:txBody>
      </p:sp>
      <p:sp>
        <p:nvSpPr>
          <p:cNvPr id="74" name="Text Box 30">
            <a:extLst>
              <a:ext uri="{FF2B5EF4-FFF2-40B4-BE49-F238E27FC236}">
                <a16:creationId xmlns:a16="http://schemas.microsoft.com/office/drawing/2014/main" id="{54080C62-8BA9-4BCA-9668-0F14DB3FA692}"/>
              </a:ext>
            </a:extLst>
          </p:cNvPr>
          <p:cNvSpPr txBox="1">
            <a:spLocks noChangeArrowheads="1"/>
          </p:cNvSpPr>
          <p:nvPr/>
        </p:nvSpPr>
        <p:spPr bwMode="auto">
          <a:xfrm>
            <a:off x="3242021" y="6172254"/>
            <a:ext cx="588613" cy="2154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1429" tIns="45715" rIns="91429" bIns="45715">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s-ES" sz="800" dirty="0">
                <a:solidFill>
                  <a:srgbClr val="000000"/>
                </a:solidFill>
                <a:latin typeface="Lato" panose="020F0502020204030203" pitchFamily="34" charset="0"/>
              </a:rPr>
              <a:t>5.121</a:t>
            </a:r>
            <a:endParaRPr lang="en-GB" sz="800" dirty="0">
              <a:latin typeface="Lato" panose="020F0502020204030203"/>
            </a:endParaRPr>
          </a:p>
        </p:txBody>
      </p:sp>
      <p:sp>
        <p:nvSpPr>
          <p:cNvPr id="76" name="Text Box 30">
            <a:extLst>
              <a:ext uri="{FF2B5EF4-FFF2-40B4-BE49-F238E27FC236}">
                <a16:creationId xmlns:a16="http://schemas.microsoft.com/office/drawing/2014/main" id="{CEF94E67-5B8B-495B-85C4-3C1E15E5387F}"/>
              </a:ext>
            </a:extLst>
          </p:cNvPr>
          <p:cNvSpPr txBox="1">
            <a:spLocks noChangeArrowheads="1"/>
          </p:cNvSpPr>
          <p:nvPr/>
        </p:nvSpPr>
        <p:spPr bwMode="auto">
          <a:xfrm>
            <a:off x="3780550" y="6172254"/>
            <a:ext cx="588613" cy="2154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1429" tIns="45715" rIns="91429" bIns="45715">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s-ES" sz="800" dirty="0">
                <a:solidFill>
                  <a:srgbClr val="000000"/>
                </a:solidFill>
                <a:latin typeface="Lato" panose="020F0502020204030203" pitchFamily="34" charset="0"/>
              </a:rPr>
              <a:t>5.189</a:t>
            </a:r>
          </a:p>
        </p:txBody>
      </p:sp>
      <p:pic>
        <p:nvPicPr>
          <p:cNvPr id="77" name="Picture 2" descr="Resultado de imagen de oficina icono">
            <a:extLst>
              <a:ext uri="{FF2B5EF4-FFF2-40B4-BE49-F238E27FC236}">
                <a16:creationId xmlns:a16="http://schemas.microsoft.com/office/drawing/2014/main" id="{A1EE8D26-6B11-4018-8757-8F54C25AE8C1}"/>
              </a:ext>
            </a:extLst>
          </p:cNvPr>
          <p:cNvPicPr>
            <a:picLocks noChangeAspect="1" noChangeArrowheads="1"/>
          </p:cNvPicPr>
          <p:nvPr/>
        </p:nvPicPr>
        <p:blipFill>
          <a:blip r:embed="rId4">
            <a:clrChange>
              <a:clrFrom>
                <a:srgbClr val="FFFFFF"/>
              </a:clrFrom>
              <a:clrTo>
                <a:srgbClr val="FFFFFF">
                  <a:alpha val="0"/>
                </a:srgbClr>
              </a:clrTo>
            </a:clrChange>
            <a:duotone>
              <a:schemeClr val="accent5">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249436" y="5069208"/>
            <a:ext cx="292501" cy="292501"/>
          </a:xfrm>
          <a:prstGeom prst="rect">
            <a:avLst/>
          </a:prstGeom>
          <a:noFill/>
          <a:extLst>
            <a:ext uri="{909E8E84-426E-40DD-AFC4-6F175D3DCCD1}">
              <a14:hiddenFill xmlns:a14="http://schemas.microsoft.com/office/drawing/2010/main">
                <a:solidFill>
                  <a:srgbClr val="FFFFFF"/>
                </a:solidFill>
              </a14:hiddenFill>
            </a:ext>
          </a:extLst>
        </p:spPr>
      </p:pic>
      <p:pic>
        <p:nvPicPr>
          <p:cNvPr id="78" name="Picture 4" descr="Resultado de imagen de icono telefono">
            <a:extLst>
              <a:ext uri="{FF2B5EF4-FFF2-40B4-BE49-F238E27FC236}">
                <a16:creationId xmlns:a16="http://schemas.microsoft.com/office/drawing/2014/main" id="{139437CC-61D5-42D9-9139-53F588A95178}"/>
              </a:ext>
            </a:extLst>
          </p:cNvPr>
          <p:cNvPicPr>
            <a:picLocks noChangeAspect="1" noChangeArrowheads="1"/>
          </p:cNvPicPr>
          <p:nvPr/>
        </p:nvPicPr>
        <p:blipFill>
          <a:blip r:embed="rId5">
            <a:clrChange>
              <a:clrFrom>
                <a:srgbClr val="FFFFFF"/>
              </a:clrFrom>
              <a:clrTo>
                <a:srgbClr val="FFFFFF">
                  <a:alpha val="0"/>
                </a:srgbClr>
              </a:clrTo>
            </a:clrChange>
            <a:duotone>
              <a:schemeClr val="accent5">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6286604" y="5102335"/>
            <a:ext cx="226247" cy="226247"/>
          </a:xfrm>
          <a:prstGeom prst="rect">
            <a:avLst/>
          </a:prstGeom>
          <a:noFill/>
          <a:extLst>
            <a:ext uri="{909E8E84-426E-40DD-AFC4-6F175D3DCCD1}">
              <a14:hiddenFill xmlns:a14="http://schemas.microsoft.com/office/drawing/2010/main">
                <a:solidFill>
                  <a:srgbClr val="FFFFFF"/>
                </a:solidFill>
              </a14:hiddenFill>
            </a:ext>
          </a:extLst>
        </p:spPr>
      </p:pic>
      <p:pic>
        <p:nvPicPr>
          <p:cNvPr id="79" name="Picture 6" descr="Imagen relacionada">
            <a:extLst>
              <a:ext uri="{FF2B5EF4-FFF2-40B4-BE49-F238E27FC236}">
                <a16:creationId xmlns:a16="http://schemas.microsoft.com/office/drawing/2014/main" id="{0EEEA5CD-7657-4A22-ABA4-25724F888646}"/>
              </a:ext>
            </a:extLst>
          </p:cNvPr>
          <p:cNvPicPr>
            <a:picLocks noChangeAspect="1" noChangeArrowheads="1"/>
          </p:cNvPicPr>
          <p:nvPr/>
        </p:nvPicPr>
        <p:blipFill>
          <a:blip r:embed="rId6">
            <a:duotone>
              <a:schemeClr val="accent5">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3751693" y="5094675"/>
            <a:ext cx="235920" cy="241566"/>
          </a:xfrm>
          <a:prstGeom prst="rect">
            <a:avLst/>
          </a:prstGeom>
          <a:noFill/>
          <a:extLst>
            <a:ext uri="{909E8E84-426E-40DD-AFC4-6F175D3DCCD1}">
              <a14:hiddenFill xmlns:a14="http://schemas.microsoft.com/office/drawing/2010/main">
                <a:solidFill>
                  <a:srgbClr val="FFFFFF"/>
                </a:solidFill>
              </a14:hiddenFill>
            </a:ext>
          </a:extLst>
        </p:spPr>
      </p:pic>
      <p:pic>
        <p:nvPicPr>
          <p:cNvPr id="80" name="Picture 2" descr="Resultado de imagen de persona dentro de ordenador vector">
            <a:extLst>
              <a:ext uri="{FF2B5EF4-FFF2-40B4-BE49-F238E27FC236}">
                <a16:creationId xmlns:a16="http://schemas.microsoft.com/office/drawing/2014/main" id="{1AED09D3-346B-43EC-8E13-375D7151E796}"/>
              </a:ext>
            </a:extLst>
          </p:cNvPr>
          <p:cNvPicPr>
            <a:picLocks noChangeAspect="1" noChangeArrowheads="1"/>
          </p:cNvPicPr>
          <p:nvPr/>
        </p:nvPicPr>
        <p:blipFill>
          <a:blip r:embed="rId7">
            <a:clrChange>
              <a:clrFrom>
                <a:srgbClr val="FFFFFF"/>
              </a:clrFrom>
              <a:clrTo>
                <a:srgbClr val="FFFFFF">
                  <a:alpha val="0"/>
                </a:srgbClr>
              </a:clrTo>
            </a:clrChange>
            <a:duotone>
              <a:schemeClr val="accent5">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5325791" y="5033096"/>
            <a:ext cx="364725" cy="364725"/>
          </a:xfrm>
          <a:prstGeom prst="rect">
            <a:avLst/>
          </a:prstGeom>
          <a:noFill/>
          <a:extLst>
            <a:ext uri="{909E8E84-426E-40DD-AFC4-6F175D3DCCD1}">
              <a14:hiddenFill xmlns:a14="http://schemas.microsoft.com/office/drawing/2010/main">
                <a:solidFill>
                  <a:srgbClr val="FFFFFF"/>
                </a:solidFill>
              </a14:hiddenFill>
            </a:ext>
          </a:extLst>
        </p:spPr>
      </p:pic>
      <p:pic>
        <p:nvPicPr>
          <p:cNvPr id="81" name="Picture 2" descr="Imagen relacionada">
            <a:extLst>
              <a:ext uri="{FF2B5EF4-FFF2-40B4-BE49-F238E27FC236}">
                <a16:creationId xmlns:a16="http://schemas.microsoft.com/office/drawing/2014/main" id="{F1323520-D284-4081-8297-F9A2807F1A5F}"/>
              </a:ext>
            </a:extLst>
          </p:cNvPr>
          <p:cNvPicPr>
            <a:picLocks noChangeAspect="1" noChangeArrowheads="1"/>
          </p:cNvPicPr>
          <p:nvPr/>
        </p:nvPicPr>
        <p:blipFill>
          <a:blip r:embed="rId8">
            <a:duotone>
              <a:schemeClr val="accent5">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2910905" y="5093440"/>
            <a:ext cx="244036" cy="244036"/>
          </a:xfrm>
          <a:prstGeom prst="rect">
            <a:avLst/>
          </a:prstGeom>
          <a:solidFill>
            <a:srgbClr val="FEFEFE"/>
          </a:solidFill>
        </p:spPr>
      </p:pic>
      <p:pic>
        <p:nvPicPr>
          <p:cNvPr id="83" name="Picture 2" descr="Resultado de imagen de icono movil">
            <a:extLst>
              <a:ext uri="{FF2B5EF4-FFF2-40B4-BE49-F238E27FC236}">
                <a16:creationId xmlns:a16="http://schemas.microsoft.com/office/drawing/2014/main" id="{E31A1D0E-38AF-409E-B3FA-739C0AB23267}"/>
              </a:ext>
            </a:extLst>
          </p:cNvPr>
          <p:cNvPicPr>
            <a:picLocks noChangeAspect="1" noChangeArrowheads="1"/>
          </p:cNvPicPr>
          <p:nvPr/>
        </p:nvPicPr>
        <p:blipFill>
          <a:blip r:embed="rId9">
            <a:clrChange>
              <a:clrFrom>
                <a:srgbClr val="FFFFFF"/>
              </a:clrFrom>
              <a:clrTo>
                <a:srgbClr val="FFFFFF">
                  <a:alpha val="0"/>
                </a:srgbClr>
              </a:clrTo>
            </a:clrChange>
            <a:duotone>
              <a:schemeClr val="accent5">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2043456" y="5047853"/>
            <a:ext cx="335211" cy="335211"/>
          </a:xfrm>
          <a:prstGeom prst="rect">
            <a:avLst/>
          </a:prstGeom>
          <a:noFill/>
          <a:extLst>
            <a:ext uri="{909E8E84-426E-40DD-AFC4-6F175D3DCCD1}">
              <a14:hiddenFill xmlns:a14="http://schemas.microsoft.com/office/drawing/2010/main">
                <a:solidFill>
                  <a:srgbClr val="FFFFFF"/>
                </a:solidFill>
              </a14:hiddenFill>
            </a:ext>
          </a:extLst>
        </p:spPr>
      </p:pic>
      <p:pic>
        <p:nvPicPr>
          <p:cNvPr id="84" name="Picture 8" descr="Resultado de imagen de icono raton pc">
            <a:extLst>
              <a:ext uri="{FF2B5EF4-FFF2-40B4-BE49-F238E27FC236}">
                <a16:creationId xmlns:a16="http://schemas.microsoft.com/office/drawing/2014/main" id="{A196E232-BB6B-43A8-B1F3-7C70E973C556}"/>
              </a:ext>
            </a:extLst>
          </p:cNvPr>
          <p:cNvPicPr>
            <a:picLocks noChangeAspect="1" noChangeArrowheads="1"/>
          </p:cNvPicPr>
          <p:nvPr/>
        </p:nvPicPr>
        <p:blipFill>
          <a:blip r:embed="rId10">
            <a:clrChange>
              <a:clrFrom>
                <a:srgbClr val="FFFFFF"/>
              </a:clrFrom>
              <a:clrTo>
                <a:srgbClr val="FFFFFF">
                  <a:alpha val="0"/>
                </a:srgbClr>
              </a:clrTo>
            </a:clrChange>
            <a:duotone>
              <a:schemeClr val="accent5">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408349" y="5056078"/>
            <a:ext cx="318761" cy="318761"/>
          </a:xfrm>
          <a:prstGeom prst="rect">
            <a:avLst/>
          </a:prstGeom>
          <a:noFill/>
          <a:extLst>
            <a:ext uri="{909E8E84-426E-40DD-AFC4-6F175D3DCCD1}">
              <a14:hiddenFill xmlns:a14="http://schemas.microsoft.com/office/drawing/2010/main">
                <a:solidFill>
                  <a:srgbClr val="FFFFFF"/>
                </a:solidFill>
              </a14:hiddenFill>
            </a:ext>
          </a:extLst>
        </p:spPr>
      </p:pic>
      <p:grpSp>
        <p:nvGrpSpPr>
          <p:cNvPr id="87" name="3 Grupo">
            <a:extLst>
              <a:ext uri="{FF2B5EF4-FFF2-40B4-BE49-F238E27FC236}">
                <a16:creationId xmlns:a16="http://schemas.microsoft.com/office/drawing/2014/main" id="{E24FC7D6-7742-443B-AAAC-B77C2B0D9D13}"/>
              </a:ext>
            </a:extLst>
          </p:cNvPr>
          <p:cNvGrpSpPr/>
          <p:nvPr/>
        </p:nvGrpSpPr>
        <p:grpSpPr>
          <a:xfrm>
            <a:off x="200474" y="1378524"/>
            <a:ext cx="555435" cy="555435"/>
            <a:chOff x="156430" y="755468"/>
            <a:chExt cx="894534" cy="894534"/>
          </a:xfrm>
        </p:grpSpPr>
        <p:pic>
          <p:nvPicPr>
            <p:cNvPr id="90" name="Picture 2" descr="http://images.clipartlogo.com/files/ss/thumb/737/73730176/man-with-binoculars_small.jpg">
              <a:extLst>
                <a:ext uri="{FF2B5EF4-FFF2-40B4-BE49-F238E27FC236}">
                  <a16:creationId xmlns:a16="http://schemas.microsoft.com/office/drawing/2014/main" id="{69E88E9D-BFA8-4673-89D4-88416B6F85FB}"/>
                </a:ext>
              </a:extLst>
            </p:cNvPr>
            <p:cNvPicPr>
              <a:picLocks noChangeAspect="1" noChangeArrowheads="1"/>
            </p:cNvPicPr>
            <p:nvPr/>
          </p:nvPicPr>
          <p:blipFill>
            <a:blip r:embed="rId11">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56430" y="755468"/>
              <a:ext cx="894534" cy="894534"/>
            </a:xfrm>
            <a:prstGeom prst="rect">
              <a:avLst/>
            </a:prstGeom>
            <a:noFill/>
            <a:extLst>
              <a:ext uri="{909E8E84-426E-40DD-AFC4-6F175D3DCCD1}">
                <a14:hiddenFill xmlns:a14="http://schemas.microsoft.com/office/drawing/2010/main">
                  <a:solidFill>
                    <a:srgbClr val="FFFFFF"/>
                  </a:solidFill>
                </a14:hiddenFill>
              </a:ext>
            </a:extLst>
          </p:spPr>
        </p:pic>
        <p:sp>
          <p:nvSpPr>
            <p:cNvPr id="92" name="38 Estrella de 5 puntas">
              <a:extLst>
                <a:ext uri="{FF2B5EF4-FFF2-40B4-BE49-F238E27FC236}">
                  <a16:creationId xmlns:a16="http://schemas.microsoft.com/office/drawing/2014/main" id="{FEFBB38A-B138-4263-8016-4786047E7C59}"/>
                </a:ext>
              </a:extLst>
            </p:cNvPr>
            <p:cNvSpPr/>
            <p:nvPr/>
          </p:nvSpPr>
          <p:spPr>
            <a:xfrm>
              <a:off x="323590" y="871433"/>
              <a:ext cx="206727" cy="183766"/>
            </a:xfrm>
            <a:prstGeom prst="star5">
              <a:avLst/>
            </a:prstGeom>
            <a:solidFill>
              <a:srgbClr val="FFFF00"/>
            </a:solidFill>
            <a:ln w="10795" cap="flat" cmpd="sng" algn="ctr">
              <a:noFill/>
              <a:prstDash val="solid"/>
            </a:ln>
            <a:effectLst/>
          </p:spPr>
          <p:txBody>
            <a:bodyPr rtlCol="0" anchor="b"/>
            <a:lstStyle/>
            <a:p>
              <a:pPr algn="ctr" defTabSz="914437">
                <a:spcBef>
                  <a:spcPts val="600"/>
                </a:spcBef>
                <a:spcAft>
                  <a:spcPts val="600"/>
                </a:spcAft>
                <a:defRPr/>
              </a:pPr>
              <a:endParaRPr lang="es-ES_tradnl" sz="1400" kern="0" dirty="0">
                <a:solidFill>
                  <a:srgbClr val="FFFFFF"/>
                </a:solidFill>
                <a:latin typeface="Kalinga"/>
              </a:endParaRPr>
            </a:p>
          </p:txBody>
        </p:sp>
      </p:grpSp>
      <p:sp>
        <p:nvSpPr>
          <p:cNvPr id="93" name="Rectángulo 92">
            <a:extLst>
              <a:ext uri="{FF2B5EF4-FFF2-40B4-BE49-F238E27FC236}">
                <a16:creationId xmlns:a16="http://schemas.microsoft.com/office/drawing/2014/main" id="{45DBD65C-59A9-4FA0-B3E8-4DA49ECC4E8D}"/>
              </a:ext>
            </a:extLst>
          </p:cNvPr>
          <p:cNvSpPr/>
          <p:nvPr/>
        </p:nvSpPr>
        <p:spPr>
          <a:xfrm>
            <a:off x="774981" y="1191025"/>
            <a:ext cx="6002479" cy="1200329"/>
          </a:xfrm>
          <a:prstGeom prst="rect">
            <a:avLst/>
          </a:prstGeom>
          <a:noFill/>
        </p:spPr>
        <p:txBody>
          <a:bodyPr wrap="square" rtlCol="0">
            <a:spAutoFit/>
          </a:bodyPr>
          <a:lstStyle/>
          <a:p>
            <a:pPr algn="ctr"/>
            <a:r>
              <a:rPr lang="es-ES" sz="1200" dirty="0">
                <a:latin typeface="Lato" panose="020F0502020204030203" pitchFamily="34" charset="0"/>
              </a:rPr>
              <a:t>La </a:t>
            </a:r>
            <a:r>
              <a:rPr lang="es-ES" sz="1200" b="1" i="1" dirty="0">
                <a:latin typeface="Lato" panose="020F0502020204030203" pitchFamily="34" charset="0"/>
              </a:rPr>
              <a:t>banca por internet </a:t>
            </a:r>
            <a:r>
              <a:rPr lang="es-ES" sz="1200" dirty="0">
                <a:latin typeface="Lato" panose="020F0502020204030203" pitchFamily="34" charset="0"/>
              </a:rPr>
              <a:t>y la </a:t>
            </a:r>
            <a:r>
              <a:rPr lang="es-ES" sz="1200" b="1" i="1" dirty="0">
                <a:latin typeface="Lato" panose="020F0502020204030203" pitchFamily="34" charset="0"/>
              </a:rPr>
              <a:t>oficina</a:t>
            </a:r>
            <a:r>
              <a:rPr lang="es-ES" sz="1200" dirty="0">
                <a:latin typeface="Lato" panose="020F0502020204030203" pitchFamily="34" charset="0"/>
              </a:rPr>
              <a:t> son los canales de contacto más utilizados entre los negocios entrevistados  para relacionarse con su banco principal, seguidos de la </a:t>
            </a:r>
            <a:r>
              <a:rPr lang="es-ES" sz="1200" b="1" i="1" dirty="0">
                <a:latin typeface="Lato" panose="020F0502020204030203" pitchFamily="34" charset="0"/>
              </a:rPr>
              <a:t>banca móvil</a:t>
            </a:r>
            <a:r>
              <a:rPr lang="es-ES" sz="1200" dirty="0">
                <a:latin typeface="Lato" panose="020F0502020204030203" pitchFamily="34" charset="0"/>
              </a:rPr>
              <a:t>, el </a:t>
            </a:r>
            <a:r>
              <a:rPr lang="es-ES" sz="1200" b="1" i="1" dirty="0">
                <a:latin typeface="Lato" panose="020F0502020204030203" pitchFamily="34" charset="0"/>
              </a:rPr>
              <a:t>cajero automático </a:t>
            </a:r>
            <a:r>
              <a:rPr lang="es-ES" sz="1200" dirty="0">
                <a:latin typeface="Lato" panose="020F0502020204030203" pitchFamily="34" charset="0"/>
              </a:rPr>
              <a:t>y el </a:t>
            </a:r>
            <a:r>
              <a:rPr lang="es-ES" sz="1200" b="1" i="1" dirty="0">
                <a:latin typeface="Lato" panose="020F0502020204030203" pitchFamily="34" charset="0"/>
              </a:rPr>
              <a:t>gestor personal</a:t>
            </a:r>
            <a:r>
              <a:rPr lang="es-ES" sz="1200" dirty="0">
                <a:latin typeface="Lato" panose="020F0502020204030203" pitchFamily="34" charset="0"/>
              </a:rPr>
              <a:t>.  Salvo la </a:t>
            </a:r>
            <a:r>
              <a:rPr lang="es-ES" sz="1200" b="1" i="1" dirty="0">
                <a:latin typeface="Lato" panose="020F0502020204030203" pitchFamily="34" charset="0"/>
              </a:rPr>
              <a:t>oficina</a:t>
            </a:r>
            <a:r>
              <a:rPr lang="es-ES" sz="1200" dirty="0">
                <a:latin typeface="Lato" panose="020F0502020204030203" pitchFamily="34" charset="0"/>
              </a:rPr>
              <a:t> y el </a:t>
            </a:r>
            <a:r>
              <a:rPr lang="es-ES" sz="1200" b="1" i="1" dirty="0">
                <a:latin typeface="Lato" panose="020F0502020204030203" pitchFamily="34" charset="0"/>
              </a:rPr>
              <a:t>cajero automático</a:t>
            </a:r>
            <a:r>
              <a:rPr lang="es-ES" sz="1200" dirty="0">
                <a:latin typeface="Lato" panose="020F0502020204030203" pitchFamily="34" charset="0"/>
              </a:rPr>
              <a:t> que pierden presencia, el resto mantienen una tendencia creciente, especialmente </a:t>
            </a:r>
            <a:r>
              <a:rPr lang="es-ES" sz="1200" b="1" i="1" dirty="0">
                <a:latin typeface="Lato" panose="020F0502020204030203" pitchFamily="34" charset="0"/>
              </a:rPr>
              <a:t>banca móvil</a:t>
            </a:r>
            <a:r>
              <a:rPr lang="es-ES" sz="1200" dirty="0">
                <a:latin typeface="Lato" panose="020F0502020204030203" pitchFamily="34" charset="0"/>
              </a:rPr>
              <a:t>. En los canales </a:t>
            </a:r>
            <a:r>
              <a:rPr lang="es-ES" sz="1200" b="1" i="1" dirty="0">
                <a:latin typeface="Lato" panose="020F0502020204030203" pitchFamily="34" charset="0"/>
              </a:rPr>
              <a:t>gestor virtual </a:t>
            </a:r>
            <a:r>
              <a:rPr lang="es-ES" sz="1200" dirty="0">
                <a:latin typeface="Lato" panose="020F0502020204030203" pitchFamily="34" charset="0"/>
              </a:rPr>
              <a:t>y </a:t>
            </a:r>
            <a:r>
              <a:rPr lang="es-ES" sz="1200" b="1" i="1" dirty="0">
                <a:latin typeface="Lato" panose="020F0502020204030203" pitchFamily="34" charset="0"/>
              </a:rPr>
              <a:t>teléfono/fax/email con la oficina</a:t>
            </a:r>
            <a:r>
              <a:rPr lang="es-ES" sz="1200" dirty="0">
                <a:latin typeface="Lato" panose="020F0502020204030203" pitchFamily="34" charset="0"/>
              </a:rPr>
              <a:t> el incremento más notable se ha producido en la última medición.  </a:t>
            </a:r>
          </a:p>
        </p:txBody>
      </p:sp>
      <p:pic>
        <p:nvPicPr>
          <p:cNvPr id="96" name="Picture 2" descr="Resultado de imagen de icono email">
            <a:extLst>
              <a:ext uri="{FF2B5EF4-FFF2-40B4-BE49-F238E27FC236}">
                <a16:creationId xmlns:a16="http://schemas.microsoft.com/office/drawing/2014/main" id="{6C61EF03-71AB-4C93-807B-F7DC4192458C}"/>
              </a:ext>
            </a:extLst>
          </p:cNvPr>
          <p:cNvPicPr>
            <a:picLocks noChangeAspect="1" noChangeArrowheads="1"/>
          </p:cNvPicPr>
          <p:nvPr/>
        </p:nvPicPr>
        <p:blipFill>
          <a:blip r:embed="rId12">
            <a:duotone>
              <a:schemeClr val="accent5">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4542359" y="5084546"/>
            <a:ext cx="244036" cy="244036"/>
          </a:xfrm>
          <a:prstGeom prst="rect">
            <a:avLst/>
          </a:prstGeom>
          <a:noFill/>
          <a:extLst>
            <a:ext uri="{909E8E84-426E-40DD-AFC4-6F175D3DCCD1}">
              <a14:hiddenFill xmlns:a14="http://schemas.microsoft.com/office/drawing/2010/main">
                <a:solidFill>
                  <a:srgbClr val="FFFFFF"/>
                </a:solidFill>
              </a14:hiddenFill>
            </a:ext>
          </a:extLst>
        </p:spPr>
      </p:pic>
      <p:sp>
        <p:nvSpPr>
          <p:cNvPr id="26" name="Rectángulo 25">
            <a:extLst>
              <a:ext uri="{FF2B5EF4-FFF2-40B4-BE49-F238E27FC236}">
                <a16:creationId xmlns:a16="http://schemas.microsoft.com/office/drawing/2014/main" id="{B463872B-51E5-4552-9601-AEE89700388A}"/>
              </a:ext>
            </a:extLst>
          </p:cNvPr>
          <p:cNvSpPr/>
          <p:nvPr/>
        </p:nvSpPr>
        <p:spPr>
          <a:xfrm>
            <a:off x="11723" y="6846561"/>
            <a:ext cx="6844814" cy="5333718"/>
          </a:xfrm>
          <a:prstGeom prst="rect">
            <a:avLst/>
          </a:prstGeom>
          <a:solidFill>
            <a:schemeClr val="bg1">
              <a:lumMod val="95000"/>
            </a:schemeClr>
          </a:solidFill>
        </p:spPr>
        <p:txBody>
          <a:bodyPr wrap="square" rtlCol="0">
            <a:noAutofit/>
          </a:bodyPr>
          <a:lstStyle/>
          <a:p>
            <a:pPr algn="ctr" defTabSz="914437"/>
            <a:endParaRPr lang="es-ES" sz="1400" dirty="0">
              <a:solidFill>
                <a:srgbClr val="025572"/>
              </a:solidFill>
              <a:latin typeface="Kalinga"/>
            </a:endParaRPr>
          </a:p>
        </p:txBody>
      </p:sp>
      <p:sp>
        <p:nvSpPr>
          <p:cNvPr id="27" name="Rectángulo 26">
            <a:extLst>
              <a:ext uri="{FF2B5EF4-FFF2-40B4-BE49-F238E27FC236}">
                <a16:creationId xmlns:a16="http://schemas.microsoft.com/office/drawing/2014/main" id="{D4148936-BB70-4C3F-B08F-B3CDB6977BE6}"/>
              </a:ext>
            </a:extLst>
          </p:cNvPr>
          <p:cNvSpPr/>
          <p:nvPr/>
        </p:nvSpPr>
        <p:spPr>
          <a:xfrm>
            <a:off x="1051424" y="6927107"/>
            <a:ext cx="5235180" cy="338554"/>
          </a:xfrm>
          <a:prstGeom prst="rect">
            <a:avLst/>
          </a:prstGeom>
          <a:noFill/>
        </p:spPr>
        <p:txBody>
          <a:bodyPr wrap="square" rtlCol="0">
            <a:spAutoFit/>
          </a:bodyPr>
          <a:lstStyle/>
          <a:p>
            <a:pPr algn="ctr"/>
            <a:r>
              <a:rPr lang="pt-PT" sz="1600" b="1" i="1" dirty="0">
                <a:solidFill>
                  <a:schemeClr val="accent5">
                    <a:lumMod val="50000"/>
                  </a:schemeClr>
                </a:solidFill>
                <a:latin typeface="Lato" panose="020F0502020204030203" pitchFamily="34" charset="0"/>
              </a:rPr>
              <a:t>Nivel de satisfacción con los canales de relación</a:t>
            </a:r>
          </a:p>
        </p:txBody>
      </p:sp>
      <p:sp>
        <p:nvSpPr>
          <p:cNvPr id="28" name="CuadroTexto 16">
            <a:extLst>
              <a:ext uri="{FF2B5EF4-FFF2-40B4-BE49-F238E27FC236}">
                <a16:creationId xmlns:a16="http://schemas.microsoft.com/office/drawing/2014/main" id="{6B5E5EE0-9B57-47F7-A965-E8C04A309C89}"/>
              </a:ext>
            </a:extLst>
          </p:cNvPr>
          <p:cNvSpPr txBox="1">
            <a:spLocks/>
          </p:cNvSpPr>
          <p:nvPr/>
        </p:nvSpPr>
        <p:spPr>
          <a:xfrm>
            <a:off x="291809" y="7268766"/>
            <a:ext cx="6424655" cy="246221"/>
          </a:xfrm>
          <a:prstGeom prst="rect">
            <a:avLst/>
          </a:prstGeom>
          <a:noFill/>
        </p:spPr>
        <p:txBody>
          <a:bodyPr wrap="square" rtlCol="0">
            <a:spAutoFit/>
          </a:bodyPr>
          <a:lstStyle/>
          <a:p>
            <a:pPr algn="ctr"/>
            <a:r>
              <a:rPr lang="pt-PT" sz="1000" b="1" i="1" dirty="0">
                <a:solidFill>
                  <a:schemeClr val="accent5">
                    <a:lumMod val="50000"/>
                  </a:schemeClr>
                </a:solidFill>
                <a:latin typeface="Lato" panose="020F0502020204030203" pitchFamily="34" charset="0"/>
              </a:rPr>
              <a:t>Escala utilizada de 0 “muy insatisfecho "a 10 “muy satisfecho”</a:t>
            </a:r>
          </a:p>
        </p:txBody>
      </p:sp>
      <p:pic>
        <p:nvPicPr>
          <p:cNvPr id="29" name="Picture 4" descr="Feedback vector concept. Rank, level of satisfaction rating. Vector illustration.">
            <a:extLst>
              <a:ext uri="{FF2B5EF4-FFF2-40B4-BE49-F238E27FC236}">
                <a16:creationId xmlns:a16="http://schemas.microsoft.com/office/drawing/2014/main" id="{5604E0A1-A7E4-404F-9172-31B99BFBF400}"/>
              </a:ext>
            </a:extLst>
          </p:cNvPr>
          <p:cNvPicPr>
            <a:picLocks noChangeAspect="1" noChangeArrowheads="1"/>
          </p:cNvPicPr>
          <p:nvPr/>
        </p:nvPicPr>
        <p:blipFill rotWithShape="1">
          <a:blip r:embed="rId13">
            <a:clrChange>
              <a:clrFrom>
                <a:srgbClr val="FFFFFF"/>
              </a:clrFrom>
              <a:clrTo>
                <a:srgbClr val="FFFFFF">
                  <a:alpha val="0"/>
                </a:srgbClr>
              </a:clrTo>
            </a:clrChange>
            <a:extLst>
              <a:ext uri="{28A0092B-C50C-407E-A947-70E740481C1C}">
                <a14:useLocalDpi xmlns:a14="http://schemas.microsoft.com/office/drawing/2010/main" val="0"/>
              </a:ext>
            </a:extLst>
          </a:blip>
          <a:srcRect t="24288" b="22244"/>
          <a:stretch/>
        </p:blipFill>
        <p:spPr bwMode="auto">
          <a:xfrm>
            <a:off x="108891" y="6901655"/>
            <a:ext cx="1274683" cy="389459"/>
          </a:xfrm>
          <a:prstGeom prst="rect">
            <a:avLst/>
          </a:prstGeom>
          <a:noFill/>
          <a:extLst>
            <a:ext uri="{909E8E84-426E-40DD-AFC4-6F175D3DCCD1}">
              <a14:hiddenFill xmlns:a14="http://schemas.microsoft.com/office/drawing/2010/main">
                <a:solidFill>
                  <a:srgbClr val="FFFFFF"/>
                </a:solidFill>
              </a14:hiddenFill>
            </a:ext>
          </a:extLst>
        </p:spPr>
      </p:pic>
      <p:pic>
        <p:nvPicPr>
          <p:cNvPr id="30" name="Picture 2" descr="Icono de Vector de bombilla - Descargar Vectores Gratis ...">
            <a:extLst>
              <a:ext uri="{FF2B5EF4-FFF2-40B4-BE49-F238E27FC236}">
                <a16:creationId xmlns:a16="http://schemas.microsoft.com/office/drawing/2014/main" id="{6006C6FC-33DB-4706-B3A7-345DEC19FAEE}"/>
              </a:ext>
            </a:extLst>
          </p:cNvPr>
          <p:cNvPicPr>
            <a:picLocks noChangeAspect="1" noChangeArrowheads="1"/>
          </p:cNvPicPr>
          <p:nvPr/>
        </p:nvPicPr>
        <p:blipFill>
          <a:blip r:embed="rId1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22720" y="7403507"/>
            <a:ext cx="573353" cy="573353"/>
          </a:xfrm>
          <a:prstGeom prst="rect">
            <a:avLst/>
          </a:prstGeom>
          <a:noFill/>
          <a:extLst>
            <a:ext uri="{909E8E84-426E-40DD-AFC4-6F175D3DCCD1}">
              <a14:hiddenFill xmlns:a14="http://schemas.microsoft.com/office/drawing/2010/main">
                <a:solidFill>
                  <a:srgbClr val="FFFFFF"/>
                </a:solidFill>
              </a14:hiddenFill>
            </a:ext>
          </a:extLst>
        </p:spPr>
      </p:pic>
      <p:sp>
        <p:nvSpPr>
          <p:cNvPr id="31" name="Rectángulo 30">
            <a:extLst>
              <a:ext uri="{FF2B5EF4-FFF2-40B4-BE49-F238E27FC236}">
                <a16:creationId xmlns:a16="http://schemas.microsoft.com/office/drawing/2014/main" id="{1AD74969-B93F-4DB8-A3DD-E1394DDA0B27}"/>
              </a:ext>
            </a:extLst>
          </p:cNvPr>
          <p:cNvSpPr/>
          <p:nvPr/>
        </p:nvSpPr>
        <p:spPr>
          <a:xfrm>
            <a:off x="732773" y="7560141"/>
            <a:ext cx="5725990" cy="461665"/>
          </a:xfrm>
          <a:prstGeom prst="rect">
            <a:avLst/>
          </a:prstGeom>
          <a:noFill/>
        </p:spPr>
        <p:txBody>
          <a:bodyPr wrap="square" rtlCol="0">
            <a:spAutoFit/>
          </a:bodyPr>
          <a:lstStyle/>
          <a:p>
            <a:pPr algn="ctr"/>
            <a:r>
              <a:rPr lang="es-ES" sz="1200" dirty="0">
                <a:latin typeface="Lato" panose="020F0502020204030203" pitchFamily="34" charset="0"/>
              </a:rPr>
              <a:t>Los usuarios de </a:t>
            </a:r>
            <a:r>
              <a:rPr lang="es-ES" sz="1200" b="1" i="1" dirty="0">
                <a:latin typeface="Lato" panose="020F0502020204030203" pitchFamily="34" charset="0"/>
              </a:rPr>
              <a:t>banca online </a:t>
            </a:r>
            <a:r>
              <a:rPr lang="es-ES" sz="1200" dirty="0">
                <a:latin typeface="Lato" panose="020F0502020204030203" pitchFamily="34" charset="0"/>
              </a:rPr>
              <a:t>(tanto </a:t>
            </a:r>
            <a:r>
              <a:rPr lang="es-ES" sz="1200" b="1" i="1" dirty="0">
                <a:latin typeface="Lato" panose="020F0502020204030203" pitchFamily="34" charset="0"/>
              </a:rPr>
              <a:t>internet</a:t>
            </a:r>
            <a:r>
              <a:rPr lang="es-ES" sz="1200" dirty="0">
                <a:latin typeface="Lato" panose="020F0502020204030203" pitchFamily="34" charset="0"/>
              </a:rPr>
              <a:t> como </a:t>
            </a:r>
            <a:r>
              <a:rPr lang="es-ES" sz="1200" b="1" i="1" dirty="0">
                <a:latin typeface="Lato" panose="020F0502020204030203" pitchFamily="34" charset="0"/>
              </a:rPr>
              <a:t>móvil</a:t>
            </a:r>
            <a:r>
              <a:rPr lang="es-ES" sz="1200" dirty="0">
                <a:latin typeface="Lato" panose="020F0502020204030203" pitchFamily="34" charset="0"/>
              </a:rPr>
              <a:t>) son los que indican una mayor satisfacción en el uso del canal, seguidos por el </a:t>
            </a:r>
            <a:r>
              <a:rPr lang="es-ES" sz="1200" b="1" i="1" dirty="0">
                <a:latin typeface="Lato" panose="020F0502020204030203" pitchFamily="34" charset="0"/>
              </a:rPr>
              <a:t>gestor personal</a:t>
            </a:r>
            <a:r>
              <a:rPr lang="es-ES" sz="1200" dirty="0">
                <a:latin typeface="Lato" panose="020F0502020204030203" pitchFamily="34" charset="0"/>
              </a:rPr>
              <a:t>.</a:t>
            </a:r>
          </a:p>
        </p:txBody>
      </p:sp>
      <p:graphicFrame>
        <p:nvGraphicFramePr>
          <p:cNvPr id="32" name="174 Gráfico">
            <a:extLst>
              <a:ext uri="{FF2B5EF4-FFF2-40B4-BE49-F238E27FC236}">
                <a16:creationId xmlns:a16="http://schemas.microsoft.com/office/drawing/2014/main" id="{F977684A-8DD3-4F05-94B3-F30BC5C0DEB1}"/>
              </a:ext>
            </a:extLst>
          </p:cNvPr>
          <p:cNvGraphicFramePr/>
          <p:nvPr>
            <p:extLst>
              <p:ext uri="{D42A27DB-BD31-4B8C-83A1-F6EECF244321}">
                <p14:modId xmlns:p14="http://schemas.microsoft.com/office/powerpoint/2010/main" val="3206685606"/>
              </p:ext>
            </p:extLst>
          </p:nvPr>
        </p:nvGraphicFramePr>
        <p:xfrm>
          <a:off x="430454" y="8287941"/>
          <a:ext cx="6015641" cy="2832777"/>
        </p:xfrm>
        <a:graphic>
          <a:graphicData uri="http://schemas.openxmlformats.org/drawingml/2006/chart">
            <c:chart xmlns:c="http://schemas.openxmlformats.org/drawingml/2006/chart" xmlns:r="http://schemas.openxmlformats.org/officeDocument/2006/relationships" r:id="rId15"/>
          </a:graphicData>
        </a:graphic>
      </p:graphicFrame>
      <p:sp>
        <p:nvSpPr>
          <p:cNvPr id="33" name="Text Box 42">
            <a:extLst>
              <a:ext uri="{FF2B5EF4-FFF2-40B4-BE49-F238E27FC236}">
                <a16:creationId xmlns:a16="http://schemas.microsoft.com/office/drawing/2014/main" id="{C776F581-580D-4765-B513-1B43C79E6D1E}"/>
              </a:ext>
            </a:extLst>
          </p:cNvPr>
          <p:cNvSpPr txBox="1">
            <a:spLocks noChangeArrowheads="1"/>
          </p:cNvSpPr>
          <p:nvPr>
            <p:custDataLst>
              <p:tags r:id="rId1"/>
            </p:custDataLst>
          </p:nvPr>
        </p:nvSpPr>
        <p:spPr bwMode="auto">
          <a:xfrm>
            <a:off x="105547" y="10106074"/>
            <a:ext cx="343718" cy="2308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9" tIns="45715" rIns="91429" bIns="45715">
            <a:spAutoFit/>
          </a:bodyPr>
          <a:lstStyle/>
          <a:p>
            <a:pPr algn="r"/>
            <a:r>
              <a:rPr lang="es-ES" sz="900" dirty="0">
                <a:latin typeface="Lato" panose="020F0502020204030203"/>
                <a:ea typeface="Verdana" pitchFamily="34" charset="0"/>
                <a:cs typeface="Calibri" pitchFamily="34" charset="0"/>
              </a:rPr>
              <a:t>%</a:t>
            </a:r>
          </a:p>
        </p:txBody>
      </p:sp>
      <p:sp>
        <p:nvSpPr>
          <p:cNvPr id="34" name="CuadroTexto 33">
            <a:extLst>
              <a:ext uri="{FF2B5EF4-FFF2-40B4-BE49-F238E27FC236}">
                <a16:creationId xmlns:a16="http://schemas.microsoft.com/office/drawing/2014/main" id="{240CC1CF-BFAC-4CFF-B7F2-D9B720779385}"/>
              </a:ext>
            </a:extLst>
          </p:cNvPr>
          <p:cNvSpPr txBox="1"/>
          <p:nvPr/>
        </p:nvSpPr>
        <p:spPr>
          <a:xfrm>
            <a:off x="553314" y="11170119"/>
            <a:ext cx="1611017" cy="600164"/>
          </a:xfrm>
          <a:prstGeom prst="rect">
            <a:avLst/>
          </a:prstGeom>
          <a:solidFill>
            <a:srgbClr val="00B050"/>
          </a:solidFill>
        </p:spPr>
        <p:txBody>
          <a:bodyPr wrap="square" rtlCol="0">
            <a:spAutoFit/>
          </a:bodyPr>
          <a:lstStyle/>
          <a:p>
            <a:pPr algn="ctr"/>
            <a:r>
              <a:rPr lang="es-ES" sz="1100" dirty="0">
                <a:solidFill>
                  <a:schemeClr val="bg1"/>
                </a:solidFill>
                <a:latin typeface="Lato" panose="020F0502020204030203" pitchFamily="34" charset="0"/>
              </a:rPr>
              <a:t>Top Three Box (Satisfacción muy alta) </a:t>
            </a:r>
            <a:r>
              <a:rPr lang="es-ES" sz="1100" i="1" dirty="0">
                <a:solidFill>
                  <a:schemeClr val="bg1"/>
                </a:solidFill>
                <a:latin typeface="Lato" panose="020F0502020204030203" pitchFamily="34" charset="0"/>
              </a:rPr>
              <a:t>puntuaciones 8, 9 </a:t>
            </a:r>
            <a:r>
              <a:rPr lang="es-ES" sz="1100" i="1" dirty="0" err="1">
                <a:solidFill>
                  <a:schemeClr val="bg1"/>
                </a:solidFill>
                <a:latin typeface="Lato" panose="020F0502020204030203" pitchFamily="34" charset="0"/>
              </a:rPr>
              <a:t>ó</a:t>
            </a:r>
            <a:r>
              <a:rPr lang="es-ES" sz="1100" i="1" dirty="0">
                <a:solidFill>
                  <a:schemeClr val="bg1"/>
                </a:solidFill>
                <a:latin typeface="Lato" panose="020F0502020204030203" pitchFamily="34" charset="0"/>
              </a:rPr>
              <a:t> 10</a:t>
            </a:r>
          </a:p>
        </p:txBody>
      </p:sp>
      <p:sp>
        <p:nvSpPr>
          <p:cNvPr id="35" name="CuadroTexto 34">
            <a:extLst>
              <a:ext uri="{FF2B5EF4-FFF2-40B4-BE49-F238E27FC236}">
                <a16:creationId xmlns:a16="http://schemas.microsoft.com/office/drawing/2014/main" id="{2CADC42A-7BAA-4AD9-9F50-5381FE2C05A0}"/>
              </a:ext>
            </a:extLst>
          </p:cNvPr>
          <p:cNvSpPr txBox="1"/>
          <p:nvPr/>
        </p:nvSpPr>
        <p:spPr>
          <a:xfrm>
            <a:off x="4675587" y="11170119"/>
            <a:ext cx="1611017" cy="600164"/>
          </a:xfrm>
          <a:prstGeom prst="rect">
            <a:avLst/>
          </a:prstGeom>
          <a:solidFill>
            <a:srgbClr val="FF0000"/>
          </a:solidFill>
        </p:spPr>
        <p:txBody>
          <a:bodyPr wrap="square" rtlCol="0">
            <a:spAutoFit/>
          </a:bodyPr>
          <a:lstStyle/>
          <a:p>
            <a:pPr algn="ctr"/>
            <a:r>
              <a:rPr lang="es-ES" sz="1100" dirty="0">
                <a:solidFill>
                  <a:schemeClr val="bg1"/>
                </a:solidFill>
                <a:latin typeface="Lato" panose="020F0502020204030203" pitchFamily="34" charset="0"/>
              </a:rPr>
              <a:t>Bottom Three Box (Satisfacción muy baja)</a:t>
            </a:r>
          </a:p>
          <a:p>
            <a:pPr algn="ctr"/>
            <a:r>
              <a:rPr lang="es-ES" sz="1100" i="1" dirty="0">
                <a:solidFill>
                  <a:schemeClr val="bg1"/>
                </a:solidFill>
                <a:latin typeface="Lato" panose="020F0502020204030203" pitchFamily="34" charset="0"/>
              </a:rPr>
              <a:t>puntuaciones 0, 1 </a:t>
            </a:r>
            <a:r>
              <a:rPr lang="es-ES" sz="1100" i="1" dirty="0" err="1">
                <a:solidFill>
                  <a:schemeClr val="bg1"/>
                </a:solidFill>
                <a:latin typeface="Lato" panose="020F0502020204030203" pitchFamily="34" charset="0"/>
              </a:rPr>
              <a:t>ó</a:t>
            </a:r>
            <a:r>
              <a:rPr lang="es-ES" sz="1100" i="1" dirty="0">
                <a:solidFill>
                  <a:schemeClr val="bg1"/>
                </a:solidFill>
                <a:latin typeface="Lato" panose="020F0502020204030203" pitchFamily="34" charset="0"/>
              </a:rPr>
              <a:t> 2</a:t>
            </a:r>
            <a:endParaRPr lang="es-ES" sz="1100" dirty="0">
              <a:solidFill>
                <a:schemeClr val="bg1"/>
              </a:solidFill>
              <a:latin typeface="Lato" panose="020F0502020204030203" pitchFamily="34" charset="0"/>
            </a:endParaRPr>
          </a:p>
        </p:txBody>
      </p:sp>
      <p:sp>
        <p:nvSpPr>
          <p:cNvPr id="36" name="Text Box 30">
            <a:extLst>
              <a:ext uri="{FF2B5EF4-FFF2-40B4-BE49-F238E27FC236}">
                <a16:creationId xmlns:a16="http://schemas.microsoft.com/office/drawing/2014/main" id="{CBE4F551-88DD-4691-BC8C-36F01199264E}"/>
              </a:ext>
            </a:extLst>
          </p:cNvPr>
          <p:cNvSpPr txBox="1">
            <a:spLocks noChangeArrowheads="1"/>
          </p:cNvSpPr>
          <p:nvPr/>
        </p:nvSpPr>
        <p:spPr bwMode="auto">
          <a:xfrm>
            <a:off x="1819614" y="11874868"/>
            <a:ext cx="3552308" cy="2462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1429" tIns="45715" rIns="91429" bIns="45715">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pt-PT" sz="1000" dirty="0">
                <a:latin typeface="Lato" panose="020F0502020204030203" pitchFamily="34" charset="0"/>
              </a:rPr>
              <a:t>Base: usuarios preferentes de cada canal de relación</a:t>
            </a:r>
          </a:p>
        </p:txBody>
      </p:sp>
      <p:pic>
        <p:nvPicPr>
          <p:cNvPr id="38" name="Picture 4" descr="Resultado de imagen de icono telefono">
            <a:extLst>
              <a:ext uri="{FF2B5EF4-FFF2-40B4-BE49-F238E27FC236}">
                <a16:creationId xmlns:a16="http://schemas.microsoft.com/office/drawing/2014/main" id="{F91EECE0-3635-4E0F-95A9-D14759F77A16}"/>
              </a:ext>
            </a:extLst>
          </p:cNvPr>
          <p:cNvPicPr>
            <a:picLocks noChangeAspect="1" noChangeArrowheads="1"/>
          </p:cNvPicPr>
          <p:nvPr/>
        </p:nvPicPr>
        <p:blipFill>
          <a:blip r:embed="rId5">
            <a:clrChange>
              <a:clrFrom>
                <a:srgbClr val="FFFFFF"/>
              </a:clrFrom>
              <a:clrTo>
                <a:srgbClr val="FFFFFF">
                  <a:alpha val="0"/>
                </a:srgbClr>
              </a:clrTo>
            </a:clrChange>
            <a:duotone>
              <a:schemeClr val="accent5">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5086605" y="10389047"/>
            <a:ext cx="226247" cy="226247"/>
          </a:xfrm>
          <a:prstGeom prst="rect">
            <a:avLst/>
          </a:prstGeom>
          <a:noFill/>
          <a:extLst>
            <a:ext uri="{909E8E84-426E-40DD-AFC4-6F175D3DCCD1}">
              <a14:hiddenFill xmlns:a14="http://schemas.microsoft.com/office/drawing/2010/main">
                <a:solidFill>
                  <a:srgbClr val="FFFFFF"/>
                </a:solidFill>
              </a14:hiddenFill>
            </a:ext>
          </a:extLst>
        </p:spPr>
      </p:pic>
      <p:pic>
        <p:nvPicPr>
          <p:cNvPr id="39" name="Picture 6" descr="Imagen relacionada">
            <a:extLst>
              <a:ext uri="{FF2B5EF4-FFF2-40B4-BE49-F238E27FC236}">
                <a16:creationId xmlns:a16="http://schemas.microsoft.com/office/drawing/2014/main" id="{4248ADEC-836A-4B6D-B89C-3D2BB45B1A46}"/>
              </a:ext>
            </a:extLst>
          </p:cNvPr>
          <p:cNvPicPr>
            <a:picLocks noChangeAspect="1" noChangeArrowheads="1"/>
          </p:cNvPicPr>
          <p:nvPr/>
        </p:nvPicPr>
        <p:blipFill>
          <a:blip r:embed="rId6">
            <a:duotone>
              <a:schemeClr val="accent5">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2462631" y="10374325"/>
            <a:ext cx="235920" cy="241566"/>
          </a:xfrm>
          <a:prstGeom prst="rect">
            <a:avLst/>
          </a:prstGeom>
          <a:noFill/>
          <a:extLst>
            <a:ext uri="{909E8E84-426E-40DD-AFC4-6F175D3DCCD1}">
              <a14:hiddenFill xmlns:a14="http://schemas.microsoft.com/office/drawing/2010/main">
                <a:solidFill>
                  <a:srgbClr val="FFFFFF"/>
                </a:solidFill>
              </a14:hiddenFill>
            </a:ext>
          </a:extLst>
        </p:spPr>
      </p:pic>
      <p:pic>
        <p:nvPicPr>
          <p:cNvPr id="41" name="Picture 2" descr="Imagen relacionada">
            <a:extLst>
              <a:ext uri="{FF2B5EF4-FFF2-40B4-BE49-F238E27FC236}">
                <a16:creationId xmlns:a16="http://schemas.microsoft.com/office/drawing/2014/main" id="{66303033-F937-4D8E-B15B-2D01D88EF0AC}"/>
              </a:ext>
            </a:extLst>
          </p:cNvPr>
          <p:cNvPicPr>
            <a:picLocks noChangeAspect="1" noChangeArrowheads="1"/>
          </p:cNvPicPr>
          <p:nvPr/>
        </p:nvPicPr>
        <p:blipFill>
          <a:blip r:embed="rId8">
            <a:duotone>
              <a:schemeClr val="accent5">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4169685" y="10389047"/>
            <a:ext cx="244036" cy="244036"/>
          </a:xfrm>
          <a:prstGeom prst="rect">
            <a:avLst/>
          </a:prstGeom>
          <a:solidFill>
            <a:srgbClr val="FEFEFE"/>
          </a:solidFill>
        </p:spPr>
      </p:pic>
      <p:pic>
        <p:nvPicPr>
          <p:cNvPr id="42" name="Picture 2" descr="Resultado de imagen de icono movil">
            <a:extLst>
              <a:ext uri="{FF2B5EF4-FFF2-40B4-BE49-F238E27FC236}">
                <a16:creationId xmlns:a16="http://schemas.microsoft.com/office/drawing/2014/main" id="{2F16FB78-1E11-4802-97F6-8EC7EDA8D4A6}"/>
              </a:ext>
            </a:extLst>
          </p:cNvPr>
          <p:cNvPicPr>
            <a:picLocks noChangeAspect="1" noChangeArrowheads="1"/>
          </p:cNvPicPr>
          <p:nvPr/>
        </p:nvPicPr>
        <p:blipFill>
          <a:blip r:embed="rId9">
            <a:clrChange>
              <a:clrFrom>
                <a:srgbClr val="FFFFFF"/>
              </a:clrFrom>
              <a:clrTo>
                <a:srgbClr val="FFFFFF">
                  <a:alpha val="0"/>
                </a:srgbClr>
              </a:clrTo>
            </a:clrChange>
            <a:duotone>
              <a:schemeClr val="accent5">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587523" y="10375599"/>
            <a:ext cx="277034" cy="277034"/>
          </a:xfrm>
          <a:prstGeom prst="rect">
            <a:avLst/>
          </a:prstGeom>
          <a:noFill/>
          <a:extLst>
            <a:ext uri="{909E8E84-426E-40DD-AFC4-6F175D3DCCD1}">
              <a14:hiddenFill xmlns:a14="http://schemas.microsoft.com/office/drawing/2010/main">
                <a:solidFill>
                  <a:srgbClr val="FFFFFF"/>
                </a:solidFill>
              </a14:hiddenFill>
            </a:ext>
          </a:extLst>
        </p:spPr>
      </p:pic>
      <p:pic>
        <p:nvPicPr>
          <p:cNvPr id="43" name="Picture 8" descr="Resultado de imagen de icono raton pc">
            <a:extLst>
              <a:ext uri="{FF2B5EF4-FFF2-40B4-BE49-F238E27FC236}">
                <a16:creationId xmlns:a16="http://schemas.microsoft.com/office/drawing/2014/main" id="{173F8A02-16CD-42F9-BFC9-177993911603}"/>
              </a:ext>
            </a:extLst>
          </p:cNvPr>
          <p:cNvPicPr>
            <a:picLocks noChangeAspect="1" noChangeArrowheads="1"/>
          </p:cNvPicPr>
          <p:nvPr/>
        </p:nvPicPr>
        <p:blipFill>
          <a:blip r:embed="rId10">
            <a:clrChange>
              <a:clrFrom>
                <a:srgbClr val="FFFFFF"/>
              </a:clrFrom>
              <a:clrTo>
                <a:srgbClr val="FFFFFF">
                  <a:alpha val="0"/>
                </a:srgbClr>
              </a:clrTo>
            </a:clrChange>
            <a:duotone>
              <a:schemeClr val="accent5">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711845" y="10336896"/>
            <a:ext cx="318761" cy="318761"/>
          </a:xfrm>
          <a:prstGeom prst="rect">
            <a:avLst/>
          </a:prstGeom>
          <a:noFill/>
          <a:extLst>
            <a:ext uri="{909E8E84-426E-40DD-AFC4-6F175D3DCCD1}">
              <a14:hiddenFill xmlns:a14="http://schemas.microsoft.com/office/drawing/2010/main">
                <a:solidFill>
                  <a:srgbClr val="FFFFFF"/>
                </a:solidFill>
              </a14:hiddenFill>
            </a:ext>
          </a:extLst>
        </p:spPr>
      </p:pic>
      <p:pic>
        <p:nvPicPr>
          <p:cNvPr id="44" name="Picture 2" descr="Resultado de imagen de icono email">
            <a:extLst>
              <a:ext uri="{FF2B5EF4-FFF2-40B4-BE49-F238E27FC236}">
                <a16:creationId xmlns:a16="http://schemas.microsoft.com/office/drawing/2014/main" id="{4737F19D-918A-45BA-8F86-1E66CF128AB1}"/>
              </a:ext>
            </a:extLst>
          </p:cNvPr>
          <p:cNvPicPr>
            <a:picLocks noChangeAspect="1" noChangeArrowheads="1"/>
          </p:cNvPicPr>
          <p:nvPr/>
        </p:nvPicPr>
        <p:blipFill>
          <a:blip r:embed="rId12">
            <a:duotone>
              <a:schemeClr val="accent5">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3348684" y="10381777"/>
            <a:ext cx="244036" cy="244036"/>
          </a:xfrm>
          <a:prstGeom prst="rect">
            <a:avLst/>
          </a:prstGeom>
          <a:noFill/>
          <a:extLst>
            <a:ext uri="{909E8E84-426E-40DD-AFC4-6F175D3DCCD1}">
              <a14:hiddenFill xmlns:a14="http://schemas.microsoft.com/office/drawing/2010/main">
                <a:solidFill>
                  <a:srgbClr val="FFFFFF"/>
                </a:solidFill>
              </a14:hiddenFill>
            </a:ext>
          </a:extLst>
        </p:spPr>
      </p:pic>
      <p:sp>
        <p:nvSpPr>
          <p:cNvPr id="45" name="CuadroTexto 44">
            <a:extLst>
              <a:ext uri="{FF2B5EF4-FFF2-40B4-BE49-F238E27FC236}">
                <a16:creationId xmlns:a16="http://schemas.microsoft.com/office/drawing/2014/main" id="{28573085-D68A-4C9B-A915-F143C6685621}"/>
              </a:ext>
            </a:extLst>
          </p:cNvPr>
          <p:cNvSpPr txBox="1"/>
          <p:nvPr/>
        </p:nvSpPr>
        <p:spPr>
          <a:xfrm>
            <a:off x="2604837" y="11170119"/>
            <a:ext cx="1611017" cy="430887"/>
          </a:xfrm>
          <a:prstGeom prst="rect">
            <a:avLst/>
          </a:prstGeom>
          <a:solidFill>
            <a:srgbClr val="FFC000"/>
          </a:solidFill>
        </p:spPr>
        <p:txBody>
          <a:bodyPr wrap="square" rtlCol="0">
            <a:spAutoFit/>
          </a:bodyPr>
          <a:lstStyle/>
          <a:p>
            <a:pPr algn="ctr"/>
            <a:r>
              <a:rPr lang="es-ES" sz="1100" dirty="0">
                <a:latin typeface="Lato" panose="020F0502020204030203" pitchFamily="34" charset="0"/>
              </a:rPr>
              <a:t>Neutros</a:t>
            </a:r>
          </a:p>
          <a:p>
            <a:pPr algn="ctr"/>
            <a:r>
              <a:rPr lang="es-ES" sz="1100" i="1" dirty="0">
                <a:latin typeface="Lato" panose="020F0502020204030203" pitchFamily="34" charset="0"/>
              </a:rPr>
              <a:t>puntuaciones 3 - 7</a:t>
            </a:r>
            <a:endParaRPr lang="es-ES" sz="1100" dirty="0">
              <a:latin typeface="Lato" panose="020F0502020204030203" pitchFamily="34" charset="0"/>
            </a:endParaRPr>
          </a:p>
        </p:txBody>
      </p:sp>
      <p:pic>
        <p:nvPicPr>
          <p:cNvPr id="46" name="Picture 2" descr="Resultado de imagen de oficina icono">
            <a:extLst>
              <a:ext uri="{FF2B5EF4-FFF2-40B4-BE49-F238E27FC236}">
                <a16:creationId xmlns:a16="http://schemas.microsoft.com/office/drawing/2014/main" id="{AAA38648-C321-4AD4-9F23-35465EAAE3EC}"/>
              </a:ext>
            </a:extLst>
          </p:cNvPr>
          <p:cNvPicPr>
            <a:picLocks noChangeAspect="1" noChangeArrowheads="1"/>
          </p:cNvPicPr>
          <p:nvPr/>
        </p:nvPicPr>
        <p:blipFill>
          <a:blip r:embed="rId4">
            <a:clrChange>
              <a:clrFrom>
                <a:srgbClr val="FFFFFF"/>
              </a:clrFrom>
              <a:clrTo>
                <a:srgbClr val="FFFFFF">
                  <a:alpha val="0"/>
                </a:srgbClr>
              </a:clrTo>
            </a:clrChange>
            <a:duotone>
              <a:schemeClr val="accent5">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5867302" y="10322793"/>
            <a:ext cx="292501" cy="292501"/>
          </a:xfrm>
          <a:prstGeom prst="rect">
            <a:avLst/>
          </a:prstGeom>
          <a:noFill/>
          <a:extLst>
            <a:ext uri="{909E8E84-426E-40DD-AFC4-6F175D3DCCD1}">
              <a14:hiddenFill xmlns:a14="http://schemas.microsoft.com/office/drawing/2010/main">
                <a:solidFill>
                  <a:srgbClr val="FFFFFF"/>
                </a:solidFill>
              </a14:hiddenFill>
            </a:ext>
          </a:extLst>
        </p:spPr>
      </p:pic>
      <p:pic>
        <p:nvPicPr>
          <p:cNvPr id="48" name="Imagen 47">
            <a:extLst>
              <a:ext uri="{FF2B5EF4-FFF2-40B4-BE49-F238E27FC236}">
                <a16:creationId xmlns:a16="http://schemas.microsoft.com/office/drawing/2014/main" id="{6E5C9A01-ACAE-44BD-A1ED-9DFDC2B2876E}"/>
              </a:ext>
            </a:extLst>
          </p:cNvPr>
          <p:cNvPicPr>
            <a:picLocks noChangeAspect="1"/>
          </p:cNvPicPr>
          <p:nvPr/>
        </p:nvPicPr>
        <p:blipFill>
          <a:blip r:embed="rId16" cstate="email">
            <a:lum contrast="14000"/>
            <a:extLst>
              <a:ext uri="{28A0092B-C50C-407E-A947-70E740481C1C}">
                <a14:useLocalDpi xmlns:a14="http://schemas.microsoft.com/office/drawing/2010/main"/>
              </a:ext>
            </a:extLst>
          </a:blip>
          <a:stretch>
            <a:fillRect/>
          </a:stretch>
        </p:blipFill>
        <p:spPr>
          <a:xfrm>
            <a:off x="149678" y="126121"/>
            <a:ext cx="1122255" cy="393671"/>
          </a:xfrm>
          <a:prstGeom prst="rect">
            <a:avLst/>
          </a:prstGeom>
        </p:spPr>
      </p:pic>
    </p:spTree>
    <p:extLst>
      <p:ext uri="{BB962C8B-B14F-4D97-AF65-F5344CB8AC3E}">
        <p14:creationId xmlns:p14="http://schemas.microsoft.com/office/powerpoint/2010/main" val="30408062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Rectángulo 48">
            <a:extLst>
              <a:ext uri="{FF2B5EF4-FFF2-40B4-BE49-F238E27FC236}">
                <a16:creationId xmlns:a16="http://schemas.microsoft.com/office/drawing/2014/main" id="{8DE497D7-3499-4115-977B-065D21B94FB6}"/>
              </a:ext>
            </a:extLst>
          </p:cNvPr>
          <p:cNvSpPr/>
          <p:nvPr/>
        </p:nvSpPr>
        <p:spPr>
          <a:xfrm>
            <a:off x="3229" y="979808"/>
            <a:ext cx="6858000" cy="11212191"/>
          </a:xfrm>
          <a:prstGeom prst="rect">
            <a:avLst/>
          </a:prstGeom>
          <a:solidFill>
            <a:srgbClr val="D8E3E4"/>
          </a:solidFill>
        </p:spPr>
        <p:txBody>
          <a:bodyPr wrap="square" rtlCol="0">
            <a:noAutofit/>
          </a:bodyPr>
          <a:lstStyle/>
          <a:p>
            <a:pPr algn="ctr" defTabSz="914437"/>
            <a:endParaRPr lang="es-ES" sz="1400" dirty="0">
              <a:solidFill>
                <a:srgbClr val="025572"/>
              </a:solidFill>
              <a:latin typeface="Kalinga"/>
            </a:endParaRPr>
          </a:p>
        </p:txBody>
      </p:sp>
      <p:sp>
        <p:nvSpPr>
          <p:cNvPr id="37" name="Rectángulo 36">
            <a:extLst>
              <a:ext uri="{FF2B5EF4-FFF2-40B4-BE49-F238E27FC236}">
                <a16:creationId xmlns:a16="http://schemas.microsoft.com/office/drawing/2014/main" id="{532B95DA-2189-4138-8261-C297C9980F80}"/>
              </a:ext>
            </a:extLst>
          </p:cNvPr>
          <p:cNvSpPr/>
          <p:nvPr/>
        </p:nvSpPr>
        <p:spPr>
          <a:xfrm>
            <a:off x="971913" y="1433251"/>
            <a:ext cx="5686905" cy="738664"/>
          </a:xfrm>
          <a:prstGeom prst="rect">
            <a:avLst/>
          </a:prstGeom>
          <a:noFill/>
        </p:spPr>
        <p:txBody>
          <a:bodyPr wrap="square" rtlCol="0">
            <a:spAutoFit/>
          </a:bodyPr>
          <a:lstStyle/>
          <a:p>
            <a:pPr algn="just"/>
            <a:r>
              <a:rPr lang="pt-PT" sz="1400" b="1" dirty="0">
                <a:latin typeface="Lato" panose="020F0502020204030203" pitchFamily="34" charset="0"/>
              </a:rPr>
              <a:t>UNIVERSO</a:t>
            </a:r>
            <a:endParaRPr lang="pt-PT" sz="1200" b="1" dirty="0">
              <a:latin typeface="Lato" panose="020F0502020204030203" pitchFamily="34" charset="0"/>
            </a:endParaRPr>
          </a:p>
          <a:p>
            <a:pPr algn="just"/>
            <a:r>
              <a:rPr lang="es-ES" sz="1400" dirty="0">
                <a:solidFill>
                  <a:schemeClr val="accent5">
                    <a:lumMod val="50000"/>
                  </a:schemeClr>
                </a:solidFill>
                <a:latin typeface="Lato" panose="020F0502020204030203" pitchFamily="34" charset="0"/>
              </a:rPr>
              <a:t>Negocios que facturaron en el último año menos de 2 millones de euros (Universo = 3.333.168 Fuente: DIRCE, 1 de Enero 2021*).</a:t>
            </a:r>
            <a:endParaRPr lang="pt-PT" sz="1400" dirty="0">
              <a:solidFill>
                <a:schemeClr val="accent5">
                  <a:lumMod val="50000"/>
                </a:schemeClr>
              </a:solidFill>
              <a:latin typeface="Lato" panose="020F0502020204030203" pitchFamily="34" charset="0"/>
            </a:endParaRPr>
          </a:p>
        </p:txBody>
      </p:sp>
      <p:sp>
        <p:nvSpPr>
          <p:cNvPr id="69" name="CuadroTexto 68">
            <a:extLst>
              <a:ext uri="{FF2B5EF4-FFF2-40B4-BE49-F238E27FC236}">
                <a16:creationId xmlns:a16="http://schemas.microsoft.com/office/drawing/2014/main" id="{47526CB6-28F1-44E0-A7FE-1806154CF0E3}"/>
              </a:ext>
            </a:extLst>
          </p:cNvPr>
          <p:cNvSpPr txBox="1"/>
          <p:nvPr/>
        </p:nvSpPr>
        <p:spPr>
          <a:xfrm>
            <a:off x="0" y="979809"/>
            <a:ext cx="6858000" cy="311432"/>
          </a:xfrm>
          <a:prstGeom prst="rect">
            <a:avLst/>
          </a:prstGeom>
          <a:solidFill>
            <a:schemeClr val="accent1">
              <a:lumMod val="50000"/>
            </a:schemeClr>
          </a:solidFill>
        </p:spPr>
        <p:txBody>
          <a:bodyPr wrap="square" anchor="ctr">
            <a:spAutoFit/>
          </a:bodyPr>
          <a:lstStyle>
            <a:defPPr>
              <a:defRPr lang="en-US"/>
            </a:defPPr>
            <a:lvl1pPr indent="0" algn="r" defTabSz="914400">
              <a:lnSpc>
                <a:spcPts val="1800"/>
              </a:lnSpc>
              <a:spcBef>
                <a:spcPts val="1000"/>
              </a:spcBef>
              <a:buFont typeface="Arial" panose="020B0604020202020204" pitchFamily="34" charset="0"/>
              <a:buNone/>
              <a:defRPr b="1">
                <a:latin typeface="Zilla Slab SemiBold" pitchFamily="2" charset="0"/>
                <a:ea typeface="Zilla Slab SemiBold" pitchFamily="2" charset="0"/>
                <a:cs typeface="Poppins SemiBold" panose="02000000000000000000" pitchFamily="2" charset="0"/>
              </a:defRPr>
            </a:lvl1pPr>
            <a:lvl2pPr marL="685800" indent="-228600" defTabSz="914400">
              <a:lnSpc>
                <a:spcPct val="90000"/>
              </a:lnSpc>
              <a:spcBef>
                <a:spcPts val="500"/>
              </a:spcBef>
              <a:buFont typeface="Arial" panose="020B0604020202020204" pitchFamily="34" charset="0"/>
              <a:buChar char="•"/>
              <a:defRPr sz="2400"/>
            </a:lvl2pPr>
            <a:lvl3pPr marL="1143000" indent="-228600" defTabSz="914400">
              <a:lnSpc>
                <a:spcPct val="90000"/>
              </a:lnSpc>
              <a:spcBef>
                <a:spcPts val="500"/>
              </a:spcBef>
              <a:buFont typeface="Arial" panose="020B0604020202020204" pitchFamily="34" charset="0"/>
              <a:buChar char="•"/>
              <a:defRPr sz="2000"/>
            </a:lvl3pPr>
            <a:lvl4pPr marL="1600200" indent="-228600" defTabSz="914400">
              <a:lnSpc>
                <a:spcPct val="90000"/>
              </a:lnSpc>
              <a:spcBef>
                <a:spcPts val="500"/>
              </a:spcBef>
              <a:buFont typeface="Arial" panose="020B0604020202020204" pitchFamily="34" charset="0"/>
              <a:buChar char="•"/>
            </a:lvl4pPr>
            <a:lvl5pPr marL="2057400" indent="-228600" defTabSz="914400">
              <a:lnSpc>
                <a:spcPct val="90000"/>
              </a:lnSpc>
              <a:spcBef>
                <a:spcPts val="500"/>
              </a:spcBef>
              <a:buFont typeface="Arial" panose="020B0604020202020204" pitchFamily="34" charset="0"/>
              <a:buChar char="•"/>
            </a:lvl5pPr>
            <a:lvl6pPr marL="2514600" indent="-228600" defTabSz="914400">
              <a:lnSpc>
                <a:spcPct val="90000"/>
              </a:lnSpc>
              <a:spcBef>
                <a:spcPts val="500"/>
              </a:spcBef>
              <a:buFont typeface="Arial" panose="020B0604020202020204" pitchFamily="34" charset="0"/>
              <a:buChar char="•"/>
            </a:lvl6pPr>
            <a:lvl7pPr marL="2971800" indent="-228600" defTabSz="914400">
              <a:lnSpc>
                <a:spcPct val="90000"/>
              </a:lnSpc>
              <a:spcBef>
                <a:spcPts val="500"/>
              </a:spcBef>
              <a:buFont typeface="Arial" panose="020B0604020202020204" pitchFamily="34" charset="0"/>
              <a:buChar char="•"/>
            </a:lvl7pPr>
            <a:lvl8pPr marL="3429000" indent="-228600" defTabSz="914400">
              <a:lnSpc>
                <a:spcPct val="90000"/>
              </a:lnSpc>
              <a:spcBef>
                <a:spcPts val="500"/>
              </a:spcBef>
              <a:buFont typeface="Arial" panose="020B0604020202020204" pitchFamily="34" charset="0"/>
              <a:buChar char="•"/>
            </a:lvl8pPr>
            <a:lvl9pPr marL="3886200" indent="-228600" defTabSz="914400">
              <a:lnSpc>
                <a:spcPct val="90000"/>
              </a:lnSpc>
              <a:spcBef>
                <a:spcPts val="500"/>
              </a:spcBef>
              <a:buFont typeface="Arial" panose="020B0604020202020204" pitchFamily="34" charset="0"/>
              <a:buChar char="•"/>
            </a:lvl9pPr>
          </a:lstStyle>
          <a:p>
            <a:pPr algn="ctr"/>
            <a:r>
              <a:rPr lang="es-ES" sz="1400" dirty="0">
                <a:solidFill>
                  <a:schemeClr val="bg1"/>
                </a:solidFill>
              </a:rPr>
              <a:t>FICHA TÉCNICA</a:t>
            </a:r>
          </a:p>
        </p:txBody>
      </p:sp>
      <p:sp>
        <p:nvSpPr>
          <p:cNvPr id="82" name="Rectángulo 81">
            <a:extLst>
              <a:ext uri="{FF2B5EF4-FFF2-40B4-BE49-F238E27FC236}">
                <a16:creationId xmlns:a16="http://schemas.microsoft.com/office/drawing/2014/main" id="{21512995-DE77-4EAB-A889-516C58ED28EB}"/>
              </a:ext>
            </a:extLst>
          </p:cNvPr>
          <p:cNvSpPr/>
          <p:nvPr/>
        </p:nvSpPr>
        <p:spPr>
          <a:xfrm>
            <a:off x="971913" y="2830522"/>
            <a:ext cx="5732877" cy="523220"/>
          </a:xfrm>
          <a:prstGeom prst="rect">
            <a:avLst/>
          </a:prstGeom>
          <a:noFill/>
        </p:spPr>
        <p:txBody>
          <a:bodyPr wrap="square" rtlCol="0">
            <a:spAutoFit/>
          </a:bodyPr>
          <a:lstStyle/>
          <a:p>
            <a:r>
              <a:rPr lang="pt-PT" sz="1400" b="1" dirty="0">
                <a:latin typeface="Lato" panose="020F0502020204030203" pitchFamily="34" charset="0"/>
              </a:rPr>
              <a:t>MUESTRA</a:t>
            </a:r>
            <a:endParaRPr lang="pt-PT" sz="1200" b="1" dirty="0">
              <a:latin typeface="Lato" panose="020F0502020204030203" pitchFamily="34" charset="0"/>
            </a:endParaRPr>
          </a:p>
          <a:p>
            <a:r>
              <a:rPr lang="pt-PT" sz="1400" dirty="0">
                <a:solidFill>
                  <a:schemeClr val="accent5">
                    <a:lumMod val="50000"/>
                  </a:schemeClr>
                </a:solidFill>
                <a:latin typeface="Lato" panose="020F0502020204030203" pitchFamily="34" charset="0"/>
              </a:rPr>
              <a:t>5.189 entrevistas.</a:t>
            </a:r>
          </a:p>
        </p:txBody>
      </p:sp>
      <p:sp>
        <p:nvSpPr>
          <p:cNvPr id="106" name="Rectángulo 105">
            <a:extLst>
              <a:ext uri="{FF2B5EF4-FFF2-40B4-BE49-F238E27FC236}">
                <a16:creationId xmlns:a16="http://schemas.microsoft.com/office/drawing/2014/main" id="{77B4E3AB-A04D-4605-B670-B75BB3F29542}"/>
              </a:ext>
            </a:extLst>
          </p:cNvPr>
          <p:cNvSpPr/>
          <p:nvPr/>
        </p:nvSpPr>
        <p:spPr>
          <a:xfrm>
            <a:off x="971913" y="7825689"/>
            <a:ext cx="5706509" cy="1154162"/>
          </a:xfrm>
          <a:prstGeom prst="rect">
            <a:avLst/>
          </a:prstGeom>
          <a:noFill/>
        </p:spPr>
        <p:txBody>
          <a:bodyPr wrap="square" rtlCol="0">
            <a:spAutoFit/>
          </a:bodyPr>
          <a:lstStyle/>
          <a:p>
            <a:pPr algn="just"/>
            <a:r>
              <a:rPr lang="es-ES" sz="1300" b="1" dirty="0">
                <a:latin typeface="Lato" panose="020F0502020204030203" pitchFamily="34" charset="0"/>
              </a:rPr>
              <a:t>EQUILIBRAJE</a:t>
            </a:r>
          </a:p>
          <a:p>
            <a:pPr algn="just"/>
            <a:r>
              <a:rPr lang="es-ES" sz="1400" dirty="0">
                <a:solidFill>
                  <a:schemeClr val="accent5">
                    <a:lumMod val="50000"/>
                  </a:schemeClr>
                </a:solidFill>
                <a:latin typeface="Lato" panose="020F0502020204030203" pitchFamily="34" charset="0"/>
              </a:rPr>
              <a:t>Dado que la distribución se hizo de forma no proporcional según el tamaño de la empresa, el área de actividad y la zona geográfica, ha sido necesario ponderar la muestra por estas variables para devolverle su peso original.</a:t>
            </a:r>
          </a:p>
        </p:txBody>
      </p:sp>
      <p:sp>
        <p:nvSpPr>
          <p:cNvPr id="108" name="Rectángulo 107">
            <a:extLst>
              <a:ext uri="{FF2B5EF4-FFF2-40B4-BE49-F238E27FC236}">
                <a16:creationId xmlns:a16="http://schemas.microsoft.com/office/drawing/2014/main" id="{3CA71F2D-2C2E-45D5-B126-9E8FDE8DBF08}"/>
              </a:ext>
            </a:extLst>
          </p:cNvPr>
          <p:cNvSpPr/>
          <p:nvPr/>
        </p:nvSpPr>
        <p:spPr>
          <a:xfrm>
            <a:off x="971913" y="9120818"/>
            <a:ext cx="5732877" cy="523220"/>
          </a:xfrm>
          <a:prstGeom prst="rect">
            <a:avLst/>
          </a:prstGeom>
          <a:noFill/>
        </p:spPr>
        <p:txBody>
          <a:bodyPr wrap="square" rtlCol="0">
            <a:spAutoFit/>
          </a:bodyPr>
          <a:lstStyle/>
          <a:p>
            <a:r>
              <a:rPr lang="pt-PT" sz="1300" b="1" dirty="0">
                <a:latin typeface="Lato" panose="020F0502020204030203" pitchFamily="34" charset="0"/>
              </a:rPr>
              <a:t>ERROR DE LA MUESTRA</a:t>
            </a:r>
          </a:p>
          <a:p>
            <a:pPr lvl="0" algn="just">
              <a:defRPr/>
            </a:pPr>
            <a:r>
              <a:rPr lang="pt-PT" sz="1400" dirty="0">
                <a:solidFill>
                  <a:schemeClr val="accent5">
                    <a:lumMod val="50000"/>
                  </a:schemeClr>
                </a:solidFill>
                <a:latin typeface="Lato" panose="020F0502020204030203" pitchFamily="34" charset="0"/>
                <a:sym typeface="Symbol" pitchFamily="18" charset="2"/>
              </a:rPr>
              <a:t>E = ± 1,39% para un intervalo de confianza de 95,5% siendo p=q= 50%.</a:t>
            </a:r>
          </a:p>
        </p:txBody>
      </p:sp>
      <p:sp>
        <p:nvSpPr>
          <p:cNvPr id="116" name="Rectángulo 115">
            <a:extLst>
              <a:ext uri="{FF2B5EF4-FFF2-40B4-BE49-F238E27FC236}">
                <a16:creationId xmlns:a16="http://schemas.microsoft.com/office/drawing/2014/main" id="{ACD78C8C-A142-44D0-8C6D-5B6786B8F3C2}"/>
              </a:ext>
            </a:extLst>
          </p:cNvPr>
          <p:cNvSpPr/>
          <p:nvPr/>
        </p:nvSpPr>
        <p:spPr>
          <a:xfrm>
            <a:off x="971913" y="11027908"/>
            <a:ext cx="5732877" cy="523220"/>
          </a:xfrm>
          <a:prstGeom prst="rect">
            <a:avLst/>
          </a:prstGeom>
          <a:noFill/>
        </p:spPr>
        <p:txBody>
          <a:bodyPr wrap="square" rtlCol="0">
            <a:spAutoFit/>
          </a:bodyPr>
          <a:lstStyle/>
          <a:p>
            <a:r>
              <a:rPr lang="pt-PT" sz="1300" b="1" dirty="0">
                <a:latin typeface="Lato" panose="020F0502020204030203" pitchFamily="34" charset="0"/>
              </a:rPr>
              <a:t>TRABAJO DE CAMPO</a:t>
            </a:r>
          </a:p>
          <a:p>
            <a:pPr lvl="0" algn="just">
              <a:defRPr/>
            </a:pPr>
            <a:r>
              <a:rPr lang="pt-PT" sz="1400" dirty="0">
                <a:solidFill>
                  <a:schemeClr val="accent5">
                    <a:lumMod val="50000"/>
                  </a:schemeClr>
                </a:solidFill>
                <a:latin typeface="Lato" panose="020F0502020204030203" pitchFamily="34" charset="0"/>
                <a:sym typeface="Symbol" pitchFamily="18" charset="2"/>
              </a:rPr>
              <a:t>Julio – Diciembre 2021</a:t>
            </a:r>
          </a:p>
        </p:txBody>
      </p:sp>
      <p:pic>
        <p:nvPicPr>
          <p:cNvPr id="40" name="Picture 18" descr="Resultado de imagen de universo icono">
            <a:extLst>
              <a:ext uri="{FF2B5EF4-FFF2-40B4-BE49-F238E27FC236}">
                <a16:creationId xmlns:a16="http://schemas.microsoft.com/office/drawing/2014/main" id="{A472E3CB-46D5-4800-A07E-E5BFCC5C0DCE}"/>
              </a:ext>
            </a:extLst>
          </p:cNvPr>
          <p:cNvPicPr>
            <a:picLocks noChangeAspect="1" noChangeArrowheads="1"/>
          </p:cNvPicPr>
          <p:nvPr/>
        </p:nvPicPr>
        <p:blipFill>
          <a:blip r:embed="rId2">
            <a:duotone>
              <a:prstClr val="black"/>
              <a:srgbClr val="3E7576">
                <a:tint val="45000"/>
                <a:satMod val="400000"/>
              </a:srgbClr>
            </a:duotone>
            <a:extLst>
              <a:ext uri="{28A0092B-C50C-407E-A947-70E740481C1C}">
                <a14:useLocalDpi xmlns:a14="http://schemas.microsoft.com/office/drawing/2010/main" val="0"/>
              </a:ext>
            </a:extLst>
          </a:blip>
          <a:srcRect/>
          <a:stretch>
            <a:fillRect/>
          </a:stretch>
        </p:blipFill>
        <p:spPr bwMode="auto">
          <a:xfrm>
            <a:off x="200288" y="1486515"/>
            <a:ext cx="632137" cy="632137"/>
          </a:xfrm>
          <a:prstGeom prst="flowChartConnector">
            <a:avLst/>
          </a:prstGeom>
          <a:extLst>
            <a:ext uri="{909E8E84-426E-40DD-AFC4-6F175D3DCCD1}">
              <a14:hiddenFill xmlns:a14="http://schemas.microsoft.com/office/drawing/2010/main">
                <a:solidFill>
                  <a:srgbClr val="FFFFFF"/>
                </a:solidFill>
              </a14:hiddenFill>
            </a:ext>
          </a:extLst>
        </p:spPr>
      </p:pic>
      <p:pic>
        <p:nvPicPr>
          <p:cNvPr id="3" name="Imagen 2">
            <a:extLst>
              <a:ext uri="{FF2B5EF4-FFF2-40B4-BE49-F238E27FC236}">
                <a16:creationId xmlns:a16="http://schemas.microsoft.com/office/drawing/2014/main" id="{AFCB1A19-E3A3-43A2-AA72-979EAE0299E2}"/>
              </a:ext>
            </a:extLst>
          </p:cNvPr>
          <p:cNvPicPr>
            <a:picLocks noChangeAspect="1"/>
          </p:cNvPicPr>
          <p:nvPr/>
        </p:nvPicPr>
        <p:blipFill>
          <a:blip r:embed="rId3"/>
          <a:stretch>
            <a:fillRect/>
          </a:stretch>
        </p:blipFill>
        <p:spPr>
          <a:xfrm>
            <a:off x="159084" y="8045498"/>
            <a:ext cx="714544" cy="714544"/>
          </a:xfrm>
          <a:prstGeom prst="rect">
            <a:avLst/>
          </a:prstGeom>
        </p:spPr>
      </p:pic>
      <p:pic>
        <p:nvPicPr>
          <p:cNvPr id="4" name="Imagen 3">
            <a:extLst>
              <a:ext uri="{FF2B5EF4-FFF2-40B4-BE49-F238E27FC236}">
                <a16:creationId xmlns:a16="http://schemas.microsoft.com/office/drawing/2014/main" id="{B0CCA893-1146-454E-A09A-0928BC871336}"/>
              </a:ext>
            </a:extLst>
          </p:cNvPr>
          <p:cNvPicPr>
            <a:picLocks noChangeAspect="1"/>
          </p:cNvPicPr>
          <p:nvPr/>
        </p:nvPicPr>
        <p:blipFill>
          <a:blip r:embed="rId4"/>
          <a:stretch>
            <a:fillRect/>
          </a:stretch>
        </p:blipFill>
        <p:spPr>
          <a:xfrm>
            <a:off x="86551" y="9086132"/>
            <a:ext cx="859611" cy="591363"/>
          </a:xfrm>
          <a:prstGeom prst="rect">
            <a:avLst/>
          </a:prstGeom>
        </p:spPr>
      </p:pic>
      <p:pic>
        <p:nvPicPr>
          <p:cNvPr id="7" name="Imagen 6">
            <a:extLst>
              <a:ext uri="{FF2B5EF4-FFF2-40B4-BE49-F238E27FC236}">
                <a16:creationId xmlns:a16="http://schemas.microsoft.com/office/drawing/2014/main" id="{5DD4DE9B-BA4C-4520-9E61-615FE3E2174F}"/>
              </a:ext>
            </a:extLst>
          </p:cNvPr>
          <p:cNvPicPr>
            <a:picLocks noChangeAspect="1"/>
          </p:cNvPicPr>
          <p:nvPr/>
        </p:nvPicPr>
        <p:blipFill>
          <a:blip r:embed="rId5"/>
          <a:stretch>
            <a:fillRect/>
          </a:stretch>
        </p:blipFill>
        <p:spPr>
          <a:xfrm>
            <a:off x="277030" y="2852806"/>
            <a:ext cx="478653" cy="478653"/>
          </a:xfrm>
          <a:prstGeom prst="rect">
            <a:avLst/>
          </a:prstGeom>
        </p:spPr>
      </p:pic>
      <p:pic>
        <p:nvPicPr>
          <p:cNvPr id="9" name="Imagen 8">
            <a:extLst>
              <a:ext uri="{FF2B5EF4-FFF2-40B4-BE49-F238E27FC236}">
                <a16:creationId xmlns:a16="http://schemas.microsoft.com/office/drawing/2014/main" id="{8B95F2FF-76A9-453B-94CF-05A05A309093}"/>
              </a:ext>
            </a:extLst>
          </p:cNvPr>
          <p:cNvPicPr>
            <a:picLocks noChangeAspect="1"/>
          </p:cNvPicPr>
          <p:nvPr/>
        </p:nvPicPr>
        <p:blipFill>
          <a:blip r:embed="rId6"/>
          <a:stretch>
            <a:fillRect/>
          </a:stretch>
        </p:blipFill>
        <p:spPr>
          <a:xfrm>
            <a:off x="241760" y="4222945"/>
            <a:ext cx="549192" cy="544153"/>
          </a:xfrm>
          <a:prstGeom prst="rect">
            <a:avLst/>
          </a:prstGeom>
        </p:spPr>
      </p:pic>
      <p:pic>
        <p:nvPicPr>
          <p:cNvPr id="11" name="Imagen 10">
            <a:extLst>
              <a:ext uri="{FF2B5EF4-FFF2-40B4-BE49-F238E27FC236}">
                <a16:creationId xmlns:a16="http://schemas.microsoft.com/office/drawing/2014/main" id="{FF46F045-7B07-4A0E-9BE5-4B12D55FF7F7}"/>
              </a:ext>
            </a:extLst>
          </p:cNvPr>
          <p:cNvPicPr>
            <a:picLocks noChangeAspect="1"/>
          </p:cNvPicPr>
          <p:nvPr/>
        </p:nvPicPr>
        <p:blipFill>
          <a:blip r:embed="rId7"/>
          <a:stretch>
            <a:fillRect/>
          </a:stretch>
        </p:blipFill>
        <p:spPr>
          <a:xfrm>
            <a:off x="299929" y="11073091"/>
            <a:ext cx="432854" cy="432854"/>
          </a:xfrm>
          <a:prstGeom prst="rect">
            <a:avLst/>
          </a:prstGeom>
        </p:spPr>
      </p:pic>
      <p:sp>
        <p:nvSpPr>
          <p:cNvPr id="26" name="Bocadillo: rectángulo 25">
            <a:extLst>
              <a:ext uri="{FF2B5EF4-FFF2-40B4-BE49-F238E27FC236}">
                <a16:creationId xmlns:a16="http://schemas.microsoft.com/office/drawing/2014/main" id="{85BC49F7-066F-494C-93AB-069AF7A02854}"/>
              </a:ext>
            </a:extLst>
          </p:cNvPr>
          <p:cNvSpPr/>
          <p:nvPr/>
        </p:nvSpPr>
        <p:spPr>
          <a:xfrm>
            <a:off x="0" y="-804"/>
            <a:ext cx="6858000" cy="611207"/>
          </a:xfrm>
          <a:prstGeom prst="wedgeRectCallout">
            <a:avLst>
              <a:gd name="adj1" fmla="val -20510"/>
              <a:gd name="adj2" fmla="val 71978"/>
            </a:avLst>
          </a:prstGeom>
          <a:solidFill>
            <a:schemeClr val="accent4">
              <a:lumMod val="40000"/>
              <a:lumOff val="60000"/>
            </a:schemeClr>
          </a:solidFill>
        </p:spPr>
        <p:txBody>
          <a:bodyPr wrap="square" tIns="108000" anchor="ctr">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360000" indent="-360000" algn="ctr" defTabSz="914400"/>
            <a:endParaRPr lang="es-ES" sz="1600" b="1" dirty="0">
              <a:latin typeface="Zilla Slab SemiBold" pitchFamily="2" charset="0"/>
              <a:ea typeface="Zilla Slab SemiBold" pitchFamily="2" charset="0"/>
            </a:endParaRPr>
          </a:p>
        </p:txBody>
      </p:sp>
      <p:sp>
        <p:nvSpPr>
          <p:cNvPr id="24" name="CuadroTexto 23">
            <a:extLst>
              <a:ext uri="{FF2B5EF4-FFF2-40B4-BE49-F238E27FC236}">
                <a16:creationId xmlns:a16="http://schemas.microsoft.com/office/drawing/2014/main" id="{8F39D6F8-60DF-45FD-BA97-F1EB28D90BC0}"/>
              </a:ext>
            </a:extLst>
          </p:cNvPr>
          <p:cNvSpPr txBox="1"/>
          <p:nvPr/>
        </p:nvSpPr>
        <p:spPr>
          <a:xfrm>
            <a:off x="1531324" y="-35928"/>
            <a:ext cx="4549435" cy="646331"/>
          </a:xfrm>
          <a:prstGeom prst="rect">
            <a:avLst/>
          </a:prstGeom>
          <a:noFill/>
        </p:spPr>
        <p:txBody>
          <a:bodyPr wrap="square" rtlCol="0">
            <a:spAutoFit/>
          </a:bodyPr>
          <a:lstStyle/>
          <a:p>
            <a:pPr algn="ctr"/>
            <a:r>
              <a:rPr lang="es-ES" b="1" dirty="0">
                <a:latin typeface="Zilla Slab SemiBold" pitchFamily="2" charset="0"/>
                <a:ea typeface="Zilla Slab SemiBold" pitchFamily="2" charset="0"/>
              </a:rPr>
              <a:t>COMPORTAMIENTO FINANCIERO DE                    LOS MICROEMPRESARIOS ESPAÑA 2021</a:t>
            </a:r>
            <a:endParaRPr lang="es-ES" dirty="0"/>
          </a:p>
        </p:txBody>
      </p:sp>
      <p:sp>
        <p:nvSpPr>
          <p:cNvPr id="28" name="4 CuadroTexto">
            <a:extLst>
              <a:ext uri="{FF2B5EF4-FFF2-40B4-BE49-F238E27FC236}">
                <a16:creationId xmlns:a16="http://schemas.microsoft.com/office/drawing/2014/main" id="{9C3B2CEE-77E9-43C4-B4FE-70B74E5DA097}"/>
              </a:ext>
            </a:extLst>
          </p:cNvPr>
          <p:cNvSpPr txBox="1"/>
          <p:nvPr/>
        </p:nvSpPr>
        <p:spPr>
          <a:xfrm>
            <a:off x="971913" y="2112996"/>
            <a:ext cx="5706509" cy="646331"/>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r>
              <a:rPr lang="es-ES" sz="900" i="1" dirty="0">
                <a:latin typeface="Lato" panose="020F0502020204030203" pitchFamily="34" charset="0"/>
              </a:rPr>
              <a:t>*Como no existen fuentes fiables sobre el universo por facturación, se utiliza la fuente del INE que aporta datos por número de empleados. Los estudios de </a:t>
            </a:r>
            <a:r>
              <a:rPr lang="es-ES" sz="900" i="1" dirty="0" err="1">
                <a:latin typeface="Lato" panose="020F0502020204030203" pitchFamily="34" charset="0"/>
              </a:rPr>
              <a:t>inmark</a:t>
            </a:r>
            <a:r>
              <a:rPr lang="es-ES" sz="900" i="1" dirty="0">
                <a:latin typeface="Lato" panose="020F0502020204030203" pitchFamily="34" charset="0"/>
              </a:rPr>
              <a:t> muestran que el universo investigado, es decir, negocios que facturan por debajo dos millones de euros se encuentran en su gran mayoría por debajo de 50 trabajadores, por lo que los datos del universo que arroja esta fuente se aproxima en un porcentaje muy elevado a este universo investigado.</a:t>
            </a:r>
            <a:endParaRPr lang="es-ES_tradnl" sz="900" i="1" dirty="0">
              <a:latin typeface="Lato" panose="020F0502020204030203" pitchFamily="34" charset="0"/>
            </a:endParaRPr>
          </a:p>
        </p:txBody>
      </p:sp>
      <p:sp>
        <p:nvSpPr>
          <p:cNvPr id="29" name="Rectángulo 28">
            <a:extLst>
              <a:ext uri="{FF2B5EF4-FFF2-40B4-BE49-F238E27FC236}">
                <a16:creationId xmlns:a16="http://schemas.microsoft.com/office/drawing/2014/main" id="{4B9DE98B-ACFF-401B-93DA-2520A825B485}"/>
              </a:ext>
            </a:extLst>
          </p:cNvPr>
          <p:cNvSpPr/>
          <p:nvPr/>
        </p:nvSpPr>
        <p:spPr>
          <a:xfrm>
            <a:off x="971913" y="3399444"/>
            <a:ext cx="3884646" cy="292388"/>
          </a:xfrm>
          <a:prstGeom prst="rect">
            <a:avLst/>
          </a:prstGeom>
          <a:noFill/>
        </p:spPr>
        <p:txBody>
          <a:bodyPr wrap="square" rtlCol="0">
            <a:spAutoFit/>
          </a:bodyPr>
          <a:lstStyle/>
          <a:p>
            <a:r>
              <a:rPr lang="pt-PT" sz="1300" b="1" dirty="0">
                <a:latin typeface="Lato" panose="020F0502020204030203" pitchFamily="34" charset="0"/>
              </a:rPr>
              <a:t>DISTRIBUCIÓN GEOGRÁFICA</a:t>
            </a:r>
          </a:p>
        </p:txBody>
      </p:sp>
      <p:graphicFrame>
        <p:nvGraphicFramePr>
          <p:cNvPr id="30" name="Tabla 10">
            <a:extLst>
              <a:ext uri="{FF2B5EF4-FFF2-40B4-BE49-F238E27FC236}">
                <a16:creationId xmlns:a16="http://schemas.microsoft.com/office/drawing/2014/main" id="{2C3477DD-0388-4FE9-9571-FCB6541B0F2A}"/>
              </a:ext>
            </a:extLst>
          </p:cNvPr>
          <p:cNvGraphicFramePr>
            <a:graphicFrameLocks noGrp="1"/>
          </p:cNvGraphicFramePr>
          <p:nvPr>
            <p:extLst>
              <p:ext uri="{D42A27DB-BD31-4B8C-83A1-F6EECF244321}">
                <p14:modId xmlns:p14="http://schemas.microsoft.com/office/powerpoint/2010/main" val="964800798"/>
              </p:ext>
            </p:extLst>
          </p:nvPr>
        </p:nvGraphicFramePr>
        <p:xfrm>
          <a:off x="971913" y="5774793"/>
          <a:ext cx="3639353" cy="822960"/>
        </p:xfrm>
        <a:graphic>
          <a:graphicData uri="http://schemas.openxmlformats.org/drawingml/2006/table">
            <a:tbl>
              <a:tblPr firstRow="1" bandRow="1">
                <a:tableStyleId>{5C22544A-7EE6-4342-B048-85BDC9FD1C3A}</a:tableStyleId>
              </a:tblPr>
              <a:tblGrid>
                <a:gridCol w="2621013">
                  <a:extLst>
                    <a:ext uri="{9D8B030D-6E8A-4147-A177-3AD203B41FA5}">
                      <a16:colId xmlns:a16="http://schemas.microsoft.com/office/drawing/2014/main" val="627544017"/>
                    </a:ext>
                  </a:extLst>
                </a:gridCol>
                <a:gridCol w="1018340">
                  <a:extLst>
                    <a:ext uri="{9D8B030D-6E8A-4147-A177-3AD203B41FA5}">
                      <a16:colId xmlns:a16="http://schemas.microsoft.com/office/drawing/2014/main" val="2658796408"/>
                    </a:ext>
                  </a:extLst>
                </a:gridCol>
              </a:tblGrid>
              <a:tr h="218412">
                <a:tc>
                  <a:txBody>
                    <a:bodyPr/>
                    <a:lstStyle/>
                    <a:p>
                      <a:r>
                        <a:rPr lang="es-ES" sz="1200" b="0" kern="1200" dirty="0">
                          <a:solidFill>
                            <a:schemeClr val="accent5">
                              <a:lumMod val="50000"/>
                            </a:schemeClr>
                          </a:solidFill>
                          <a:latin typeface="Lato" panose="020F0502020204030203" pitchFamily="34" charset="0"/>
                          <a:ea typeface="+mn-ea"/>
                          <a:cs typeface="+mn-cs"/>
                        </a:rPr>
                        <a:t>Comercios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2CC"/>
                    </a:solidFill>
                  </a:tcPr>
                </a:tc>
                <a:tc>
                  <a:txBody>
                    <a:bodyPr/>
                    <a:lstStyle/>
                    <a:p>
                      <a:pPr algn="ctr"/>
                      <a:r>
                        <a:rPr lang="es-ES" sz="1200" b="0" dirty="0">
                          <a:solidFill>
                            <a:srgbClr val="1F4E79"/>
                          </a:solidFill>
                          <a:latin typeface="Lato" panose="020F0502020204030203" pitchFamily="34" charset="0"/>
                        </a:rPr>
                        <a:t>2.061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2CC"/>
                    </a:solidFill>
                  </a:tcPr>
                </a:tc>
                <a:extLst>
                  <a:ext uri="{0D108BD9-81ED-4DB2-BD59-A6C34878D82A}">
                    <a16:rowId xmlns:a16="http://schemas.microsoft.com/office/drawing/2014/main" val="1875537174"/>
                  </a:ext>
                </a:extLst>
              </a:tr>
              <a:tr h="218412">
                <a:tc>
                  <a:txBody>
                    <a:bodyPr/>
                    <a:lstStyle/>
                    <a:p>
                      <a:r>
                        <a:rPr lang="es-ES" sz="1200" b="0" kern="1200" dirty="0">
                          <a:solidFill>
                            <a:schemeClr val="accent5">
                              <a:lumMod val="50000"/>
                            </a:schemeClr>
                          </a:solidFill>
                          <a:latin typeface="Lato" panose="020F0502020204030203" pitchFamily="34" charset="0"/>
                          <a:ea typeface="+mn-ea"/>
                          <a:cs typeface="+mn-cs"/>
                        </a:rPr>
                        <a:t>Profesionales liberales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9E7"/>
                    </a:solidFill>
                  </a:tcPr>
                </a:tc>
                <a:tc>
                  <a:txBody>
                    <a:bodyPr/>
                    <a:lstStyle/>
                    <a:p>
                      <a:pPr algn="ctr"/>
                      <a:r>
                        <a:rPr lang="es-ES" sz="1200" b="0" dirty="0">
                          <a:solidFill>
                            <a:srgbClr val="1F4E79"/>
                          </a:solidFill>
                          <a:latin typeface="Lato" panose="020F0502020204030203" pitchFamily="34" charset="0"/>
                        </a:rPr>
                        <a:t>1.041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9E7"/>
                    </a:solidFill>
                  </a:tcPr>
                </a:tc>
                <a:extLst>
                  <a:ext uri="{0D108BD9-81ED-4DB2-BD59-A6C34878D82A}">
                    <a16:rowId xmlns:a16="http://schemas.microsoft.com/office/drawing/2014/main" val="1316161432"/>
                  </a:ext>
                </a:extLst>
              </a:tr>
              <a:tr h="218412">
                <a:tc>
                  <a:txBody>
                    <a:bodyPr/>
                    <a:lstStyle/>
                    <a:p>
                      <a:r>
                        <a:rPr lang="es-ES" sz="1200" b="0" kern="1200" dirty="0">
                          <a:solidFill>
                            <a:schemeClr val="accent5">
                              <a:lumMod val="50000"/>
                            </a:schemeClr>
                          </a:solidFill>
                          <a:latin typeface="Lato" panose="020F0502020204030203" pitchFamily="34" charset="0"/>
                          <a:ea typeface="+mn-ea"/>
                          <a:cs typeface="+mn-cs"/>
                        </a:rPr>
                        <a:t>Resto de microempresarios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2CC"/>
                    </a:solidFill>
                  </a:tcPr>
                </a:tc>
                <a:tc>
                  <a:txBody>
                    <a:bodyPr/>
                    <a:lstStyle/>
                    <a:p>
                      <a:pPr algn="ctr"/>
                      <a:r>
                        <a:rPr lang="es-ES" sz="1200" b="0" dirty="0">
                          <a:solidFill>
                            <a:srgbClr val="1F4E79"/>
                          </a:solidFill>
                          <a:latin typeface="Lato" panose="020F0502020204030203" pitchFamily="34" charset="0"/>
                        </a:rPr>
                        <a:t>2.087</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2CC"/>
                    </a:solidFill>
                  </a:tcPr>
                </a:tc>
                <a:extLst>
                  <a:ext uri="{0D108BD9-81ED-4DB2-BD59-A6C34878D82A}">
                    <a16:rowId xmlns:a16="http://schemas.microsoft.com/office/drawing/2014/main" val="1335011078"/>
                  </a:ext>
                </a:extLst>
              </a:tr>
            </a:tbl>
          </a:graphicData>
        </a:graphic>
      </p:graphicFrame>
      <p:pic>
        <p:nvPicPr>
          <p:cNvPr id="31" name="Imagen 30">
            <a:extLst>
              <a:ext uri="{FF2B5EF4-FFF2-40B4-BE49-F238E27FC236}">
                <a16:creationId xmlns:a16="http://schemas.microsoft.com/office/drawing/2014/main" id="{21DFCF21-18AE-4434-8362-DA21AA448706}"/>
              </a:ext>
            </a:extLst>
          </p:cNvPr>
          <p:cNvPicPr>
            <a:picLocks noChangeAspect="1"/>
          </p:cNvPicPr>
          <p:nvPr/>
        </p:nvPicPr>
        <p:blipFill>
          <a:blip r:embed="rId8"/>
          <a:stretch>
            <a:fillRect/>
          </a:stretch>
        </p:blipFill>
        <p:spPr>
          <a:xfrm>
            <a:off x="282755" y="5948092"/>
            <a:ext cx="467203" cy="476363"/>
          </a:xfrm>
          <a:prstGeom prst="rect">
            <a:avLst/>
          </a:prstGeom>
        </p:spPr>
      </p:pic>
      <p:sp>
        <p:nvSpPr>
          <p:cNvPr id="32" name="Rectángulo 31">
            <a:extLst>
              <a:ext uri="{FF2B5EF4-FFF2-40B4-BE49-F238E27FC236}">
                <a16:creationId xmlns:a16="http://schemas.microsoft.com/office/drawing/2014/main" id="{6011FD2C-9817-4766-BECE-4D68DB79C827}"/>
              </a:ext>
            </a:extLst>
          </p:cNvPr>
          <p:cNvSpPr/>
          <p:nvPr/>
        </p:nvSpPr>
        <p:spPr>
          <a:xfrm>
            <a:off x="971913" y="5502285"/>
            <a:ext cx="3884646" cy="292388"/>
          </a:xfrm>
          <a:prstGeom prst="rect">
            <a:avLst/>
          </a:prstGeom>
          <a:noFill/>
        </p:spPr>
        <p:txBody>
          <a:bodyPr wrap="square" rtlCol="0">
            <a:spAutoFit/>
          </a:bodyPr>
          <a:lstStyle/>
          <a:p>
            <a:r>
              <a:rPr lang="pt-PT" sz="1300" b="1" dirty="0">
                <a:latin typeface="Lato" panose="020F0502020204030203" pitchFamily="34" charset="0"/>
              </a:rPr>
              <a:t>DISTRIBUCIÓN SEGÚN ACTIVIDAD</a:t>
            </a:r>
          </a:p>
        </p:txBody>
      </p:sp>
      <p:graphicFrame>
        <p:nvGraphicFramePr>
          <p:cNvPr id="33" name="Tabla 10">
            <a:extLst>
              <a:ext uri="{FF2B5EF4-FFF2-40B4-BE49-F238E27FC236}">
                <a16:creationId xmlns:a16="http://schemas.microsoft.com/office/drawing/2014/main" id="{F34378DE-AA31-4818-A3EC-7DDD217E4129}"/>
              </a:ext>
            </a:extLst>
          </p:cNvPr>
          <p:cNvGraphicFramePr>
            <a:graphicFrameLocks noGrp="1"/>
          </p:cNvGraphicFramePr>
          <p:nvPr>
            <p:extLst>
              <p:ext uri="{D42A27DB-BD31-4B8C-83A1-F6EECF244321}">
                <p14:modId xmlns:p14="http://schemas.microsoft.com/office/powerpoint/2010/main" val="4288151821"/>
              </p:ext>
            </p:extLst>
          </p:nvPr>
        </p:nvGraphicFramePr>
        <p:xfrm>
          <a:off x="971913" y="7021672"/>
          <a:ext cx="4483677" cy="548640"/>
        </p:xfrm>
        <a:graphic>
          <a:graphicData uri="http://schemas.openxmlformats.org/drawingml/2006/table">
            <a:tbl>
              <a:tblPr firstRow="1" bandRow="1">
                <a:tableStyleId>{5C22544A-7EE6-4342-B048-85BDC9FD1C3A}</a:tableStyleId>
              </a:tblPr>
              <a:tblGrid>
                <a:gridCol w="3465337">
                  <a:extLst>
                    <a:ext uri="{9D8B030D-6E8A-4147-A177-3AD203B41FA5}">
                      <a16:colId xmlns:a16="http://schemas.microsoft.com/office/drawing/2014/main" val="627544017"/>
                    </a:ext>
                  </a:extLst>
                </a:gridCol>
                <a:gridCol w="1018340">
                  <a:extLst>
                    <a:ext uri="{9D8B030D-6E8A-4147-A177-3AD203B41FA5}">
                      <a16:colId xmlns:a16="http://schemas.microsoft.com/office/drawing/2014/main" val="2658796408"/>
                    </a:ext>
                  </a:extLst>
                </a:gridCol>
              </a:tblGrid>
              <a:tr h="218412">
                <a:tc>
                  <a:txBody>
                    <a:bodyPr/>
                    <a:lstStyle/>
                    <a:p>
                      <a:pPr marL="0" algn="l" defTabSz="685800" rtl="0" eaLnBrk="1" latinLnBrk="0" hangingPunct="1"/>
                      <a:r>
                        <a:rPr lang="es-ES" sz="1200" b="0" kern="1200" dirty="0">
                          <a:solidFill>
                            <a:schemeClr val="accent5">
                              <a:lumMod val="50000"/>
                            </a:schemeClr>
                          </a:solidFill>
                          <a:latin typeface="Lato" panose="020F0502020204030203" pitchFamily="34" charset="0"/>
                          <a:ea typeface="+mn-ea"/>
                          <a:cs typeface="+mn-cs"/>
                        </a:rPr>
                        <a:t>Autónomos (empresario individual)</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2CC"/>
                    </a:solidFill>
                  </a:tcPr>
                </a:tc>
                <a:tc>
                  <a:txBody>
                    <a:bodyPr/>
                    <a:lstStyle/>
                    <a:p>
                      <a:pPr algn="ctr"/>
                      <a:r>
                        <a:rPr lang="es-ES" sz="1200" b="0" dirty="0">
                          <a:solidFill>
                            <a:srgbClr val="1F4E79"/>
                          </a:solidFill>
                          <a:latin typeface="Lato" panose="020F0502020204030203" pitchFamily="34" charset="0"/>
                        </a:rPr>
                        <a:t>2.740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2CC"/>
                    </a:solidFill>
                  </a:tcPr>
                </a:tc>
                <a:extLst>
                  <a:ext uri="{0D108BD9-81ED-4DB2-BD59-A6C34878D82A}">
                    <a16:rowId xmlns:a16="http://schemas.microsoft.com/office/drawing/2014/main" val="1875537174"/>
                  </a:ext>
                </a:extLst>
              </a:tr>
              <a:tr h="218412">
                <a:tc>
                  <a:txBody>
                    <a:bodyPr/>
                    <a:lstStyle/>
                    <a:p>
                      <a:pPr marL="0" algn="l" defTabSz="685800" rtl="0" eaLnBrk="1" latinLnBrk="0" hangingPunct="1"/>
                      <a:r>
                        <a:rPr lang="es-ES" sz="1200" b="0" kern="1200" dirty="0">
                          <a:solidFill>
                            <a:schemeClr val="accent5">
                              <a:lumMod val="50000"/>
                            </a:schemeClr>
                          </a:solidFill>
                          <a:latin typeface="Lato" panose="020F0502020204030203" pitchFamily="34" charset="0"/>
                          <a:ea typeface="+mn-ea"/>
                          <a:cs typeface="+mn-cs"/>
                        </a:rPr>
                        <a:t>Microempresarios (sociedades y cooperativas)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9E7"/>
                    </a:solidFill>
                  </a:tcPr>
                </a:tc>
                <a:tc>
                  <a:txBody>
                    <a:bodyPr/>
                    <a:lstStyle/>
                    <a:p>
                      <a:pPr algn="ctr"/>
                      <a:r>
                        <a:rPr lang="es-ES" sz="1200" b="0" dirty="0">
                          <a:solidFill>
                            <a:srgbClr val="1F4E79"/>
                          </a:solidFill>
                          <a:latin typeface="Lato" panose="020F0502020204030203" pitchFamily="34" charset="0"/>
                        </a:rPr>
                        <a:t>2.449</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9E7"/>
                    </a:solidFill>
                  </a:tcPr>
                </a:tc>
                <a:extLst>
                  <a:ext uri="{0D108BD9-81ED-4DB2-BD59-A6C34878D82A}">
                    <a16:rowId xmlns:a16="http://schemas.microsoft.com/office/drawing/2014/main" val="1316161432"/>
                  </a:ext>
                </a:extLst>
              </a:tr>
            </a:tbl>
          </a:graphicData>
        </a:graphic>
      </p:graphicFrame>
      <p:sp>
        <p:nvSpPr>
          <p:cNvPr id="34" name="Rectángulo 33">
            <a:extLst>
              <a:ext uri="{FF2B5EF4-FFF2-40B4-BE49-F238E27FC236}">
                <a16:creationId xmlns:a16="http://schemas.microsoft.com/office/drawing/2014/main" id="{0E144C9D-66CE-4C42-BA04-21F372B0CFBA}"/>
              </a:ext>
            </a:extLst>
          </p:cNvPr>
          <p:cNvSpPr/>
          <p:nvPr/>
        </p:nvSpPr>
        <p:spPr>
          <a:xfrm>
            <a:off x="971913" y="6751159"/>
            <a:ext cx="3884646" cy="292388"/>
          </a:xfrm>
          <a:prstGeom prst="rect">
            <a:avLst/>
          </a:prstGeom>
          <a:noFill/>
        </p:spPr>
        <p:txBody>
          <a:bodyPr wrap="square" rtlCol="0">
            <a:spAutoFit/>
          </a:bodyPr>
          <a:lstStyle/>
          <a:p>
            <a:r>
              <a:rPr lang="pt-PT" sz="1300" b="1" dirty="0">
                <a:latin typeface="Lato" panose="020F0502020204030203" pitchFamily="34" charset="0"/>
              </a:rPr>
              <a:t>DISTRIBUCIÓN SEGÚN FIGURA FISCAL</a:t>
            </a:r>
          </a:p>
        </p:txBody>
      </p:sp>
      <p:pic>
        <p:nvPicPr>
          <p:cNvPr id="36" name="Imagen 35">
            <a:extLst>
              <a:ext uri="{FF2B5EF4-FFF2-40B4-BE49-F238E27FC236}">
                <a16:creationId xmlns:a16="http://schemas.microsoft.com/office/drawing/2014/main" id="{8661E37F-814C-41E4-8679-D91DD5A5E446}"/>
              </a:ext>
            </a:extLst>
          </p:cNvPr>
          <p:cNvPicPr>
            <a:picLocks noChangeAspect="1"/>
          </p:cNvPicPr>
          <p:nvPr/>
        </p:nvPicPr>
        <p:blipFill>
          <a:blip r:embed="rId9">
            <a:clrChange>
              <a:clrFrom>
                <a:srgbClr val="FFFFFF"/>
              </a:clrFrom>
              <a:clrTo>
                <a:srgbClr val="FFFFFF">
                  <a:alpha val="0"/>
                </a:srgbClr>
              </a:clrTo>
            </a:clrChange>
            <a:duotone>
              <a:prstClr val="black"/>
              <a:srgbClr val="6CBF97">
                <a:tint val="45000"/>
                <a:satMod val="400000"/>
              </a:srgbClr>
            </a:duotone>
            <a:extLst>
              <a:ext uri="{28A0092B-C50C-407E-A947-70E740481C1C}">
                <a14:useLocalDpi xmlns:a14="http://schemas.microsoft.com/office/drawing/2010/main" val="0"/>
              </a:ext>
            </a:extLst>
          </a:blip>
          <a:stretch>
            <a:fillRect/>
          </a:stretch>
        </p:blipFill>
        <p:spPr>
          <a:xfrm>
            <a:off x="298834" y="7078470"/>
            <a:ext cx="435045" cy="435045"/>
          </a:xfrm>
          <a:prstGeom prst="rect">
            <a:avLst/>
          </a:prstGeom>
        </p:spPr>
      </p:pic>
      <p:graphicFrame>
        <p:nvGraphicFramePr>
          <p:cNvPr id="35" name="Tabla 10">
            <a:extLst>
              <a:ext uri="{FF2B5EF4-FFF2-40B4-BE49-F238E27FC236}">
                <a16:creationId xmlns:a16="http://schemas.microsoft.com/office/drawing/2014/main" id="{A05F2706-9A7F-4F24-819D-A1895D7EFAA9}"/>
              </a:ext>
            </a:extLst>
          </p:cNvPr>
          <p:cNvGraphicFramePr>
            <a:graphicFrameLocks noGrp="1"/>
          </p:cNvGraphicFramePr>
          <p:nvPr>
            <p:extLst>
              <p:ext uri="{D42A27DB-BD31-4B8C-83A1-F6EECF244321}">
                <p14:modId xmlns:p14="http://schemas.microsoft.com/office/powerpoint/2010/main" val="1417108170"/>
              </p:ext>
            </p:extLst>
          </p:nvPr>
        </p:nvGraphicFramePr>
        <p:xfrm>
          <a:off x="971913" y="3672061"/>
          <a:ext cx="5320106" cy="1645920"/>
        </p:xfrm>
        <a:graphic>
          <a:graphicData uri="http://schemas.openxmlformats.org/drawingml/2006/table">
            <a:tbl>
              <a:tblPr firstRow="1" bandRow="1">
                <a:tableStyleId>{5C22544A-7EE6-4342-B048-85BDC9FD1C3A}</a:tableStyleId>
              </a:tblPr>
              <a:tblGrid>
                <a:gridCol w="1048857">
                  <a:extLst>
                    <a:ext uri="{9D8B030D-6E8A-4147-A177-3AD203B41FA5}">
                      <a16:colId xmlns:a16="http://schemas.microsoft.com/office/drawing/2014/main" val="627544017"/>
                    </a:ext>
                  </a:extLst>
                </a:gridCol>
                <a:gridCol w="497940">
                  <a:extLst>
                    <a:ext uri="{9D8B030D-6E8A-4147-A177-3AD203B41FA5}">
                      <a16:colId xmlns:a16="http://schemas.microsoft.com/office/drawing/2014/main" val="2658796408"/>
                    </a:ext>
                  </a:extLst>
                </a:gridCol>
                <a:gridCol w="1475715">
                  <a:extLst>
                    <a:ext uri="{9D8B030D-6E8A-4147-A177-3AD203B41FA5}">
                      <a16:colId xmlns:a16="http://schemas.microsoft.com/office/drawing/2014/main" val="2951420095"/>
                    </a:ext>
                  </a:extLst>
                </a:gridCol>
                <a:gridCol w="698444">
                  <a:extLst>
                    <a:ext uri="{9D8B030D-6E8A-4147-A177-3AD203B41FA5}">
                      <a16:colId xmlns:a16="http://schemas.microsoft.com/office/drawing/2014/main" val="4171879522"/>
                    </a:ext>
                  </a:extLst>
                </a:gridCol>
                <a:gridCol w="1050513">
                  <a:extLst>
                    <a:ext uri="{9D8B030D-6E8A-4147-A177-3AD203B41FA5}">
                      <a16:colId xmlns:a16="http://schemas.microsoft.com/office/drawing/2014/main" val="3516074228"/>
                    </a:ext>
                  </a:extLst>
                </a:gridCol>
                <a:gridCol w="548637">
                  <a:extLst>
                    <a:ext uri="{9D8B030D-6E8A-4147-A177-3AD203B41FA5}">
                      <a16:colId xmlns:a16="http://schemas.microsoft.com/office/drawing/2014/main" val="2196663695"/>
                    </a:ext>
                  </a:extLst>
                </a:gridCol>
              </a:tblGrid>
              <a:tr h="218412">
                <a:tc>
                  <a:txBody>
                    <a:bodyPr/>
                    <a:lstStyle/>
                    <a:p>
                      <a:r>
                        <a:rPr lang="es-ES" sz="1200" b="0" dirty="0">
                          <a:solidFill>
                            <a:srgbClr val="1F4E79"/>
                          </a:solidFill>
                          <a:latin typeface="Lato" panose="020F0502020204030203" pitchFamily="34" charset="0"/>
                        </a:rPr>
                        <a:t>Andalucía</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2CC"/>
                    </a:solidFill>
                  </a:tcPr>
                </a:tc>
                <a:tc>
                  <a:txBody>
                    <a:bodyPr/>
                    <a:lstStyle/>
                    <a:p>
                      <a:pPr algn="ctr"/>
                      <a:r>
                        <a:rPr lang="es-ES" sz="1200" b="0" dirty="0">
                          <a:solidFill>
                            <a:srgbClr val="1F4E79"/>
                          </a:solidFill>
                          <a:latin typeface="Lato" panose="020F0502020204030203" pitchFamily="34" charset="0"/>
                        </a:rPr>
                        <a:t>808</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2CC"/>
                    </a:solidFill>
                  </a:tcPr>
                </a:tc>
                <a:tc>
                  <a:txBody>
                    <a:bodyPr/>
                    <a:lstStyle/>
                    <a:p>
                      <a:pPr algn="l"/>
                      <a:r>
                        <a:rPr lang="es-ES" sz="1200" b="0" dirty="0">
                          <a:solidFill>
                            <a:srgbClr val="1F4E79"/>
                          </a:solidFill>
                          <a:latin typeface="Lato" panose="020F0502020204030203" pitchFamily="34" charset="0"/>
                        </a:rPr>
                        <a:t>Castilla y León</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2CC"/>
                    </a:solidFill>
                  </a:tcPr>
                </a:tc>
                <a:tc>
                  <a:txBody>
                    <a:bodyPr/>
                    <a:lstStyle/>
                    <a:p>
                      <a:pPr algn="ctr"/>
                      <a:r>
                        <a:rPr lang="es-ES" sz="1200" b="0" dirty="0">
                          <a:solidFill>
                            <a:srgbClr val="1F4E79"/>
                          </a:solidFill>
                          <a:latin typeface="Lato" panose="020F0502020204030203" pitchFamily="34" charset="0"/>
                        </a:rPr>
                        <a:t>197</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2CC"/>
                    </a:solidFill>
                  </a:tcPr>
                </a:tc>
                <a:tc>
                  <a:txBody>
                    <a:bodyPr/>
                    <a:lstStyle/>
                    <a:p>
                      <a:pPr algn="l"/>
                      <a:r>
                        <a:rPr lang="es-ES" sz="1200" b="0" dirty="0">
                          <a:solidFill>
                            <a:srgbClr val="1F4E79"/>
                          </a:solidFill>
                          <a:latin typeface="Lato" panose="020F0502020204030203" pitchFamily="34" charset="0"/>
                        </a:rPr>
                        <a:t>Madrid</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2CC"/>
                    </a:solidFill>
                  </a:tcPr>
                </a:tc>
                <a:tc>
                  <a:txBody>
                    <a:bodyPr/>
                    <a:lstStyle/>
                    <a:p>
                      <a:pPr algn="ctr"/>
                      <a:r>
                        <a:rPr lang="es-ES" sz="1200" b="0" dirty="0">
                          <a:solidFill>
                            <a:srgbClr val="1F4E79"/>
                          </a:solidFill>
                          <a:latin typeface="Lato" panose="020F0502020204030203" pitchFamily="34" charset="0"/>
                        </a:rPr>
                        <a:t>874</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2CC"/>
                    </a:solidFill>
                  </a:tcPr>
                </a:tc>
                <a:extLst>
                  <a:ext uri="{0D108BD9-81ED-4DB2-BD59-A6C34878D82A}">
                    <a16:rowId xmlns:a16="http://schemas.microsoft.com/office/drawing/2014/main" val="1875537174"/>
                  </a:ext>
                </a:extLst>
              </a:tr>
              <a:tr h="218412">
                <a:tc>
                  <a:txBody>
                    <a:bodyPr/>
                    <a:lstStyle/>
                    <a:p>
                      <a:r>
                        <a:rPr lang="es-ES" sz="1200" b="0" dirty="0">
                          <a:solidFill>
                            <a:srgbClr val="1F4E79"/>
                          </a:solidFill>
                          <a:latin typeface="Lato" panose="020F0502020204030203" pitchFamily="34" charset="0"/>
                        </a:rPr>
                        <a:t>Aragón</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9E7"/>
                    </a:solidFill>
                  </a:tcPr>
                </a:tc>
                <a:tc>
                  <a:txBody>
                    <a:bodyPr/>
                    <a:lstStyle/>
                    <a:p>
                      <a:pPr algn="ctr"/>
                      <a:r>
                        <a:rPr lang="es-ES" sz="1200" b="0" dirty="0">
                          <a:solidFill>
                            <a:srgbClr val="1F4E79"/>
                          </a:solidFill>
                          <a:latin typeface="Lato" panose="020F0502020204030203" pitchFamily="34" charset="0"/>
                        </a:rPr>
                        <a:t>142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9E7"/>
                    </a:solidFill>
                  </a:tcPr>
                </a:tc>
                <a:tc>
                  <a:txBody>
                    <a:bodyPr/>
                    <a:lstStyle/>
                    <a:p>
                      <a:pPr algn="l"/>
                      <a:r>
                        <a:rPr lang="es-ES" sz="1200" b="0" dirty="0">
                          <a:solidFill>
                            <a:srgbClr val="1F4E79"/>
                          </a:solidFill>
                          <a:latin typeface="Lato" panose="020F0502020204030203" pitchFamily="34" charset="0"/>
                        </a:rPr>
                        <a:t>Castilla La Mancha</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9E7"/>
                    </a:solidFill>
                  </a:tcPr>
                </a:tc>
                <a:tc>
                  <a:txBody>
                    <a:bodyPr/>
                    <a:lstStyle/>
                    <a:p>
                      <a:pPr algn="ctr"/>
                      <a:r>
                        <a:rPr lang="es-ES" sz="1200" b="0" dirty="0">
                          <a:solidFill>
                            <a:srgbClr val="1F4E79"/>
                          </a:solidFill>
                          <a:latin typeface="Lato" panose="020F0502020204030203" pitchFamily="34" charset="0"/>
                        </a:rPr>
                        <a:t>239</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9E7"/>
                    </a:solidFill>
                  </a:tcPr>
                </a:tc>
                <a:tc>
                  <a:txBody>
                    <a:bodyPr/>
                    <a:lstStyle/>
                    <a:p>
                      <a:pPr algn="l"/>
                      <a:r>
                        <a:rPr lang="es-ES" sz="1200" b="0" dirty="0">
                          <a:solidFill>
                            <a:srgbClr val="1F4E79"/>
                          </a:solidFill>
                          <a:latin typeface="Lato" panose="020F0502020204030203" pitchFamily="34" charset="0"/>
                        </a:rPr>
                        <a:t>Murcia</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9E7"/>
                    </a:solidFill>
                  </a:tcPr>
                </a:tc>
                <a:tc>
                  <a:txBody>
                    <a:bodyPr/>
                    <a:lstStyle/>
                    <a:p>
                      <a:pPr algn="ctr"/>
                      <a:r>
                        <a:rPr lang="es-ES" sz="1200" b="0" dirty="0">
                          <a:solidFill>
                            <a:srgbClr val="1F4E79"/>
                          </a:solidFill>
                          <a:latin typeface="Lato" panose="020F0502020204030203" pitchFamily="34" charset="0"/>
                        </a:rPr>
                        <a:t>157</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9E7"/>
                    </a:solidFill>
                  </a:tcPr>
                </a:tc>
                <a:extLst>
                  <a:ext uri="{0D108BD9-81ED-4DB2-BD59-A6C34878D82A}">
                    <a16:rowId xmlns:a16="http://schemas.microsoft.com/office/drawing/2014/main" val="1316161432"/>
                  </a:ext>
                </a:extLst>
              </a:tr>
              <a:tr h="218412">
                <a:tc>
                  <a:txBody>
                    <a:bodyPr/>
                    <a:lstStyle/>
                    <a:p>
                      <a:r>
                        <a:rPr lang="es-ES" sz="1200" b="0" dirty="0">
                          <a:solidFill>
                            <a:srgbClr val="1F4E79"/>
                          </a:solidFill>
                          <a:latin typeface="Lato" panose="020F0502020204030203" pitchFamily="34" charset="0"/>
                        </a:rPr>
                        <a:t>Asturias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2CC"/>
                    </a:solidFill>
                  </a:tcPr>
                </a:tc>
                <a:tc>
                  <a:txBody>
                    <a:bodyPr/>
                    <a:lstStyle/>
                    <a:p>
                      <a:pPr algn="ctr"/>
                      <a:r>
                        <a:rPr lang="es-ES" sz="1200" b="0" dirty="0">
                          <a:solidFill>
                            <a:srgbClr val="1F4E79"/>
                          </a:solidFill>
                          <a:latin typeface="Lato" panose="020F0502020204030203" pitchFamily="34" charset="0"/>
                        </a:rPr>
                        <a:t>105</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2CC"/>
                    </a:solidFill>
                  </a:tcPr>
                </a:tc>
                <a:tc>
                  <a:txBody>
                    <a:bodyPr/>
                    <a:lstStyle/>
                    <a:p>
                      <a:pPr algn="l"/>
                      <a:r>
                        <a:rPr lang="es-ES" sz="1200" b="0" dirty="0">
                          <a:solidFill>
                            <a:srgbClr val="1F4E79"/>
                          </a:solidFill>
                          <a:latin typeface="Lato" panose="020F0502020204030203" pitchFamily="34" charset="0"/>
                        </a:rPr>
                        <a:t>Cataluña</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2CC"/>
                    </a:solidFill>
                  </a:tcPr>
                </a:tc>
                <a:tc>
                  <a:txBody>
                    <a:bodyPr/>
                    <a:lstStyle/>
                    <a:p>
                      <a:pPr algn="ctr"/>
                      <a:r>
                        <a:rPr lang="es-ES" sz="1200" b="0" dirty="0">
                          <a:solidFill>
                            <a:srgbClr val="1F4E79"/>
                          </a:solidFill>
                          <a:latin typeface="Lato" panose="020F0502020204030203" pitchFamily="34" charset="0"/>
                        </a:rPr>
                        <a:t>947</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2CC"/>
                    </a:solidFill>
                  </a:tcPr>
                </a:tc>
                <a:tc>
                  <a:txBody>
                    <a:bodyPr/>
                    <a:lstStyle/>
                    <a:p>
                      <a:pPr algn="l"/>
                      <a:r>
                        <a:rPr lang="es-ES" sz="1200" b="0" dirty="0">
                          <a:solidFill>
                            <a:srgbClr val="1F4E79"/>
                          </a:solidFill>
                          <a:latin typeface="Lato" panose="020F0502020204030203" pitchFamily="34" charset="0"/>
                        </a:rPr>
                        <a:t>Navarra</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2CC"/>
                    </a:solidFill>
                  </a:tcPr>
                </a:tc>
                <a:tc>
                  <a:txBody>
                    <a:bodyPr/>
                    <a:lstStyle/>
                    <a:p>
                      <a:pPr algn="ctr"/>
                      <a:r>
                        <a:rPr lang="es-ES" sz="1200" b="0" dirty="0">
                          <a:solidFill>
                            <a:srgbClr val="1F4E79"/>
                          </a:solidFill>
                          <a:latin typeface="Lato" panose="020F0502020204030203" pitchFamily="34" charset="0"/>
                        </a:rPr>
                        <a:t>67</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2CC"/>
                    </a:solidFill>
                  </a:tcPr>
                </a:tc>
                <a:extLst>
                  <a:ext uri="{0D108BD9-81ED-4DB2-BD59-A6C34878D82A}">
                    <a16:rowId xmlns:a16="http://schemas.microsoft.com/office/drawing/2014/main" val="1335011078"/>
                  </a:ext>
                </a:extLst>
              </a:tr>
              <a:tr h="218412">
                <a:tc>
                  <a:txBody>
                    <a:bodyPr/>
                    <a:lstStyle/>
                    <a:p>
                      <a:r>
                        <a:rPr lang="es-ES" sz="1200" b="0" dirty="0">
                          <a:solidFill>
                            <a:srgbClr val="1F4E79"/>
                          </a:solidFill>
                          <a:latin typeface="Lato" panose="020F0502020204030203" pitchFamily="34" charset="0"/>
                        </a:rPr>
                        <a:t>Baleares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9E7"/>
                    </a:solidFill>
                  </a:tcPr>
                </a:tc>
                <a:tc>
                  <a:txBody>
                    <a:bodyPr/>
                    <a:lstStyle/>
                    <a:p>
                      <a:pPr algn="ctr"/>
                      <a:r>
                        <a:rPr lang="es-ES" sz="1200" b="0" dirty="0">
                          <a:solidFill>
                            <a:srgbClr val="1F4E79"/>
                          </a:solidFill>
                          <a:latin typeface="Lato" panose="020F0502020204030203" pitchFamily="34" charset="0"/>
                        </a:rPr>
                        <a:t>153</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9E7"/>
                    </a:solidFill>
                  </a:tcPr>
                </a:tc>
                <a:tc>
                  <a:txBody>
                    <a:bodyPr/>
                    <a:lstStyle/>
                    <a:p>
                      <a:pPr algn="l"/>
                      <a:r>
                        <a:rPr lang="es-ES" sz="1200" b="0" dirty="0">
                          <a:solidFill>
                            <a:srgbClr val="1F4E79"/>
                          </a:solidFill>
                          <a:latin typeface="Lato" panose="020F0502020204030203" pitchFamily="34" charset="0"/>
                        </a:rPr>
                        <a:t>Com. Valenciana</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9E7"/>
                    </a:solidFill>
                  </a:tcPr>
                </a:tc>
                <a:tc>
                  <a:txBody>
                    <a:bodyPr/>
                    <a:lstStyle/>
                    <a:p>
                      <a:pPr algn="ctr"/>
                      <a:r>
                        <a:rPr lang="es-ES" sz="1200" b="0" dirty="0">
                          <a:solidFill>
                            <a:srgbClr val="1F4E79"/>
                          </a:solidFill>
                          <a:latin typeface="Lato" panose="020F0502020204030203" pitchFamily="34" charset="0"/>
                        </a:rPr>
                        <a:t>573</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9E7"/>
                    </a:solidFill>
                  </a:tcPr>
                </a:tc>
                <a:tc>
                  <a:txBody>
                    <a:bodyPr/>
                    <a:lstStyle/>
                    <a:p>
                      <a:pPr algn="l"/>
                      <a:r>
                        <a:rPr lang="es-ES" sz="1200" b="0" dirty="0">
                          <a:solidFill>
                            <a:srgbClr val="1F4E79"/>
                          </a:solidFill>
                          <a:latin typeface="Lato" panose="020F0502020204030203" pitchFamily="34" charset="0"/>
                        </a:rPr>
                        <a:t>País Vasco</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9E7"/>
                    </a:solidFill>
                  </a:tcPr>
                </a:tc>
                <a:tc>
                  <a:txBody>
                    <a:bodyPr/>
                    <a:lstStyle/>
                    <a:p>
                      <a:pPr algn="ctr"/>
                      <a:r>
                        <a:rPr lang="es-ES" sz="1200" b="0" dirty="0">
                          <a:solidFill>
                            <a:srgbClr val="1F4E79"/>
                          </a:solidFill>
                          <a:latin typeface="Lato" panose="020F0502020204030203" pitchFamily="34" charset="0"/>
                        </a:rPr>
                        <a:t>226</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9E7"/>
                    </a:solidFill>
                  </a:tcPr>
                </a:tc>
                <a:extLst>
                  <a:ext uri="{0D108BD9-81ED-4DB2-BD59-A6C34878D82A}">
                    <a16:rowId xmlns:a16="http://schemas.microsoft.com/office/drawing/2014/main" val="2763739096"/>
                  </a:ext>
                </a:extLst>
              </a:tr>
              <a:tr h="218412">
                <a:tc>
                  <a:txBody>
                    <a:bodyPr/>
                    <a:lstStyle/>
                    <a:p>
                      <a:r>
                        <a:rPr lang="es-ES" sz="1200" b="0" dirty="0">
                          <a:solidFill>
                            <a:srgbClr val="1F4E79"/>
                          </a:solidFill>
                          <a:latin typeface="Lato" panose="020F0502020204030203" pitchFamily="34" charset="0"/>
                        </a:rPr>
                        <a:t>Canarias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2CC"/>
                    </a:solidFill>
                  </a:tcPr>
                </a:tc>
                <a:tc>
                  <a:txBody>
                    <a:bodyPr/>
                    <a:lstStyle/>
                    <a:p>
                      <a:pPr algn="ctr"/>
                      <a:r>
                        <a:rPr lang="es-ES" sz="1200" b="0" dirty="0">
                          <a:solidFill>
                            <a:srgbClr val="1F4E79"/>
                          </a:solidFill>
                          <a:latin typeface="Lato" panose="020F0502020204030203" pitchFamily="34" charset="0"/>
                        </a:rPr>
                        <a:t>205</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2CC"/>
                    </a:solidFill>
                  </a:tcPr>
                </a:tc>
                <a:tc>
                  <a:txBody>
                    <a:bodyPr/>
                    <a:lstStyle/>
                    <a:p>
                      <a:pPr algn="l"/>
                      <a:r>
                        <a:rPr lang="es-ES" sz="1200" b="0" dirty="0">
                          <a:solidFill>
                            <a:srgbClr val="1F4E79"/>
                          </a:solidFill>
                          <a:latin typeface="Lato" panose="020F0502020204030203" pitchFamily="34" charset="0"/>
                        </a:rPr>
                        <a:t>Extremadura</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2CC"/>
                    </a:solidFill>
                  </a:tcPr>
                </a:tc>
                <a:tc>
                  <a:txBody>
                    <a:bodyPr/>
                    <a:lstStyle/>
                    <a:p>
                      <a:pPr algn="ctr"/>
                      <a:r>
                        <a:rPr lang="es-ES" sz="1200" b="0" dirty="0">
                          <a:solidFill>
                            <a:srgbClr val="1F4E79"/>
                          </a:solidFill>
                          <a:latin typeface="Lato" panose="020F0502020204030203" pitchFamily="34" charset="0"/>
                        </a:rPr>
                        <a:t>103</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2CC"/>
                    </a:solidFill>
                  </a:tcPr>
                </a:tc>
                <a:tc>
                  <a:txBody>
                    <a:bodyPr/>
                    <a:lstStyle/>
                    <a:p>
                      <a:pPr algn="l"/>
                      <a:r>
                        <a:rPr lang="es-ES" sz="1200" b="0" dirty="0">
                          <a:solidFill>
                            <a:srgbClr val="1F4E79"/>
                          </a:solidFill>
                          <a:latin typeface="Lato" panose="020F0502020204030203" pitchFamily="34" charset="0"/>
                        </a:rPr>
                        <a:t>La Rioja</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2CC"/>
                    </a:solidFill>
                  </a:tcPr>
                </a:tc>
                <a:tc>
                  <a:txBody>
                    <a:bodyPr/>
                    <a:lstStyle/>
                    <a:p>
                      <a:pPr algn="ctr"/>
                      <a:r>
                        <a:rPr lang="es-ES" sz="1200" b="0" dirty="0">
                          <a:solidFill>
                            <a:srgbClr val="1F4E79"/>
                          </a:solidFill>
                          <a:latin typeface="Lato" panose="020F0502020204030203" pitchFamily="34" charset="0"/>
                        </a:rPr>
                        <a:t>32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2CC"/>
                    </a:solidFill>
                  </a:tcPr>
                </a:tc>
                <a:extLst>
                  <a:ext uri="{0D108BD9-81ED-4DB2-BD59-A6C34878D82A}">
                    <a16:rowId xmlns:a16="http://schemas.microsoft.com/office/drawing/2014/main" val="4288699341"/>
                  </a:ext>
                </a:extLst>
              </a:tr>
              <a:tr h="218412">
                <a:tc>
                  <a:txBody>
                    <a:bodyPr/>
                    <a:lstStyle/>
                    <a:p>
                      <a:r>
                        <a:rPr lang="es-ES" sz="1200" b="0" dirty="0">
                          <a:solidFill>
                            <a:srgbClr val="1F4E79"/>
                          </a:solidFill>
                          <a:latin typeface="Lato" panose="020F0502020204030203" pitchFamily="34" charset="0"/>
                        </a:rPr>
                        <a:t>Cantabria</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9E7"/>
                    </a:solidFill>
                  </a:tcPr>
                </a:tc>
                <a:tc>
                  <a:txBody>
                    <a:bodyPr/>
                    <a:lstStyle/>
                    <a:p>
                      <a:pPr algn="ctr"/>
                      <a:r>
                        <a:rPr lang="es-ES" sz="1200" b="0" dirty="0">
                          <a:solidFill>
                            <a:srgbClr val="1F4E79"/>
                          </a:solidFill>
                          <a:latin typeface="Lato" panose="020F0502020204030203" pitchFamily="34" charset="0"/>
                        </a:rPr>
                        <a:t>58</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9E7"/>
                    </a:solidFill>
                  </a:tcPr>
                </a:tc>
                <a:tc>
                  <a:txBody>
                    <a:bodyPr/>
                    <a:lstStyle/>
                    <a:p>
                      <a:pPr algn="l"/>
                      <a:r>
                        <a:rPr lang="es-ES" sz="1200" b="0" dirty="0">
                          <a:solidFill>
                            <a:srgbClr val="1F4E79"/>
                          </a:solidFill>
                          <a:latin typeface="Lato" panose="020F0502020204030203" pitchFamily="34" charset="0"/>
                        </a:rPr>
                        <a:t>Galicia</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9E7"/>
                    </a:solidFill>
                  </a:tcPr>
                </a:tc>
                <a:tc>
                  <a:txBody>
                    <a:bodyPr/>
                    <a:lstStyle/>
                    <a:p>
                      <a:pPr algn="ctr"/>
                      <a:r>
                        <a:rPr lang="es-ES" sz="1200" b="0" dirty="0">
                          <a:solidFill>
                            <a:srgbClr val="1F4E79"/>
                          </a:solidFill>
                          <a:latin typeface="Lato" panose="020F0502020204030203" pitchFamily="34" charset="0"/>
                        </a:rPr>
                        <a:t>303</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9E7"/>
                    </a:solidFill>
                  </a:tcPr>
                </a:tc>
                <a:tc>
                  <a:txBody>
                    <a:bodyPr/>
                    <a:lstStyle/>
                    <a:p>
                      <a:pPr algn="l"/>
                      <a:endParaRPr lang="es-ES" sz="1200" b="0" dirty="0">
                        <a:solidFill>
                          <a:srgbClr val="1F4E79"/>
                        </a:solidFill>
                        <a:latin typeface="Lato" panose="020F0502020204030203"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9E7"/>
                    </a:solidFill>
                  </a:tcPr>
                </a:tc>
                <a:tc>
                  <a:txBody>
                    <a:bodyPr/>
                    <a:lstStyle/>
                    <a:p>
                      <a:pPr algn="ctr"/>
                      <a:endParaRPr lang="es-ES" sz="1200" b="0" dirty="0">
                        <a:solidFill>
                          <a:srgbClr val="1F4E79"/>
                        </a:solidFill>
                        <a:latin typeface="Lato" panose="020F0502020204030203"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9E7"/>
                    </a:solidFill>
                  </a:tcPr>
                </a:tc>
                <a:extLst>
                  <a:ext uri="{0D108BD9-81ED-4DB2-BD59-A6C34878D82A}">
                    <a16:rowId xmlns:a16="http://schemas.microsoft.com/office/drawing/2014/main" val="665940213"/>
                  </a:ext>
                </a:extLst>
              </a:tr>
            </a:tbl>
          </a:graphicData>
        </a:graphic>
      </p:graphicFrame>
      <p:sp>
        <p:nvSpPr>
          <p:cNvPr id="38" name="Rectángulo 37">
            <a:extLst>
              <a:ext uri="{FF2B5EF4-FFF2-40B4-BE49-F238E27FC236}">
                <a16:creationId xmlns:a16="http://schemas.microsoft.com/office/drawing/2014/main" id="{1FDA1C87-C186-40F5-9D9F-493050309D3A}"/>
              </a:ext>
            </a:extLst>
          </p:cNvPr>
          <p:cNvSpPr/>
          <p:nvPr/>
        </p:nvSpPr>
        <p:spPr>
          <a:xfrm>
            <a:off x="971913" y="9803248"/>
            <a:ext cx="5732877" cy="1154162"/>
          </a:xfrm>
          <a:prstGeom prst="rect">
            <a:avLst/>
          </a:prstGeom>
          <a:noFill/>
        </p:spPr>
        <p:txBody>
          <a:bodyPr wrap="square" rtlCol="0">
            <a:spAutoFit/>
          </a:bodyPr>
          <a:lstStyle/>
          <a:p>
            <a:r>
              <a:rPr lang="pt-PT" sz="1300" b="1" dirty="0">
                <a:latin typeface="Lato" panose="020F0502020204030203" pitchFamily="34" charset="0"/>
              </a:rPr>
              <a:t>RECOGIDA DE DATOS</a:t>
            </a:r>
          </a:p>
          <a:p>
            <a:pPr algn="just"/>
            <a:r>
              <a:rPr lang="es-ES" sz="1400" dirty="0">
                <a:solidFill>
                  <a:srgbClr val="1F4E79"/>
                </a:solidFill>
                <a:latin typeface="Lato" panose="020F0502020204030203"/>
              </a:rPr>
              <a:t>Entrevista</a:t>
            </a:r>
            <a:r>
              <a:rPr lang="es-ES" sz="1400" b="1" dirty="0">
                <a:solidFill>
                  <a:srgbClr val="1F4E79"/>
                </a:solidFill>
                <a:latin typeface="Lato" panose="020F0502020204030203"/>
              </a:rPr>
              <a:t> </a:t>
            </a:r>
            <a:r>
              <a:rPr lang="es-ES" sz="1400" dirty="0">
                <a:solidFill>
                  <a:srgbClr val="1F4E79"/>
                </a:solidFill>
                <a:latin typeface="Lato" panose="020F0502020204030203"/>
              </a:rPr>
              <a:t>con el </a:t>
            </a:r>
            <a:r>
              <a:rPr lang="es-ES" sz="1400" b="1" dirty="0">
                <a:solidFill>
                  <a:srgbClr val="1F4E79"/>
                </a:solidFill>
                <a:latin typeface="Lato" panose="020F0502020204030203"/>
              </a:rPr>
              <a:t>responsable de las relaciones financieras</a:t>
            </a:r>
            <a:r>
              <a:rPr lang="es-ES" sz="1400" dirty="0">
                <a:solidFill>
                  <a:srgbClr val="1F4E79"/>
                </a:solidFill>
                <a:latin typeface="Lato" panose="020F0502020204030203"/>
              </a:rPr>
              <a:t> de la empresa aplicando un cuestionario estructurado y precodificado. Se han utilizado diferentes metodologías: </a:t>
            </a:r>
            <a:r>
              <a:rPr lang="es-ES" sz="1400" b="1" dirty="0">
                <a:solidFill>
                  <a:srgbClr val="1F4E79"/>
                </a:solidFill>
                <a:latin typeface="Lato" panose="020F0502020204030203"/>
              </a:rPr>
              <a:t>CATI</a:t>
            </a:r>
            <a:r>
              <a:rPr lang="es-ES" sz="1400" dirty="0">
                <a:solidFill>
                  <a:srgbClr val="1F4E79"/>
                </a:solidFill>
                <a:latin typeface="Lato" panose="020F0502020204030203"/>
              </a:rPr>
              <a:t> (50,1%), </a:t>
            </a:r>
            <a:r>
              <a:rPr lang="es-ES" sz="1400" b="1" dirty="0">
                <a:solidFill>
                  <a:srgbClr val="1F4E79"/>
                </a:solidFill>
                <a:latin typeface="Lato" panose="020F0502020204030203"/>
              </a:rPr>
              <a:t>CAWI</a:t>
            </a:r>
            <a:r>
              <a:rPr lang="es-ES" sz="1400" dirty="0">
                <a:solidFill>
                  <a:srgbClr val="1F4E79"/>
                </a:solidFill>
                <a:latin typeface="Lato" panose="020F0502020204030203"/>
              </a:rPr>
              <a:t> (19,0%) y </a:t>
            </a:r>
            <a:r>
              <a:rPr lang="es-ES" sz="1400" b="1" dirty="0">
                <a:solidFill>
                  <a:srgbClr val="1F4E79"/>
                </a:solidFill>
                <a:latin typeface="Lato" panose="020F0502020204030203"/>
              </a:rPr>
              <a:t>F2F</a:t>
            </a:r>
            <a:r>
              <a:rPr lang="es-ES" sz="1400" dirty="0">
                <a:solidFill>
                  <a:srgbClr val="1F4E79"/>
                </a:solidFill>
                <a:latin typeface="Lato" panose="020F0502020204030203"/>
              </a:rPr>
              <a:t> (30,9%).</a:t>
            </a:r>
          </a:p>
        </p:txBody>
      </p:sp>
      <p:pic>
        <p:nvPicPr>
          <p:cNvPr id="2" name="Imagen 1">
            <a:extLst>
              <a:ext uri="{FF2B5EF4-FFF2-40B4-BE49-F238E27FC236}">
                <a16:creationId xmlns:a16="http://schemas.microsoft.com/office/drawing/2014/main" id="{1D95F82E-5907-4611-BD9F-6532A939F1BA}"/>
              </a:ext>
            </a:extLst>
          </p:cNvPr>
          <p:cNvPicPr>
            <a:picLocks noChangeAspect="1"/>
          </p:cNvPicPr>
          <p:nvPr/>
        </p:nvPicPr>
        <p:blipFill>
          <a:blip r:embed="rId10"/>
          <a:stretch>
            <a:fillRect/>
          </a:stretch>
        </p:blipFill>
        <p:spPr>
          <a:xfrm>
            <a:off x="205433" y="10072455"/>
            <a:ext cx="621846" cy="615749"/>
          </a:xfrm>
          <a:prstGeom prst="rect">
            <a:avLst/>
          </a:prstGeom>
        </p:spPr>
      </p:pic>
      <p:sp>
        <p:nvSpPr>
          <p:cNvPr id="42" name="Rectángulo 41">
            <a:extLst>
              <a:ext uri="{FF2B5EF4-FFF2-40B4-BE49-F238E27FC236}">
                <a16:creationId xmlns:a16="http://schemas.microsoft.com/office/drawing/2014/main" id="{EC31635C-3C62-4617-B799-4D321F993C17}"/>
              </a:ext>
            </a:extLst>
          </p:cNvPr>
          <p:cNvSpPr/>
          <p:nvPr/>
        </p:nvSpPr>
        <p:spPr>
          <a:xfrm>
            <a:off x="971913" y="11623179"/>
            <a:ext cx="5732877" cy="523220"/>
          </a:xfrm>
          <a:prstGeom prst="rect">
            <a:avLst/>
          </a:prstGeom>
          <a:noFill/>
        </p:spPr>
        <p:txBody>
          <a:bodyPr wrap="square" rtlCol="0">
            <a:spAutoFit/>
          </a:bodyPr>
          <a:lstStyle/>
          <a:p>
            <a:r>
              <a:rPr lang="pt-PT" sz="1300" b="1" dirty="0">
                <a:latin typeface="Lato" panose="020F0502020204030203" pitchFamily="34" charset="0"/>
              </a:rPr>
              <a:t>SERIE HISTÓRICA PREVIA DISPONIBLE</a:t>
            </a:r>
          </a:p>
          <a:p>
            <a:pPr lvl="0" algn="just">
              <a:defRPr/>
            </a:pPr>
            <a:r>
              <a:rPr lang="pt-PT" sz="1400" dirty="0">
                <a:solidFill>
                  <a:schemeClr val="accent5">
                    <a:lumMod val="50000"/>
                  </a:schemeClr>
                </a:solidFill>
                <a:latin typeface="Lato" panose="020F0502020204030203" pitchFamily="34" charset="0"/>
                <a:sym typeface="Symbol" pitchFamily="18" charset="2"/>
              </a:rPr>
              <a:t>Bienal desde 2005.</a:t>
            </a:r>
          </a:p>
        </p:txBody>
      </p:sp>
      <p:pic>
        <p:nvPicPr>
          <p:cNvPr id="44" name="Picture 4" descr="Evolución - Iconos gratis de flechas">
            <a:extLst>
              <a:ext uri="{FF2B5EF4-FFF2-40B4-BE49-F238E27FC236}">
                <a16:creationId xmlns:a16="http://schemas.microsoft.com/office/drawing/2014/main" id="{73209FFF-D3FC-406D-A91B-BBD11E6EA72A}"/>
              </a:ext>
            </a:extLst>
          </p:cNvPr>
          <p:cNvPicPr>
            <a:picLocks noChangeAspect="1" noChangeArrowheads="1"/>
          </p:cNvPicPr>
          <p:nvPr/>
        </p:nvPicPr>
        <p:blipFill>
          <a:blip r:embed="rId11">
            <a:duotone>
              <a:prstClr val="black"/>
              <a:schemeClr val="accent1">
                <a:tint val="45000"/>
                <a:satMod val="400000"/>
              </a:schemeClr>
            </a:duotone>
            <a:extLst>
              <a:ext uri="{28A0092B-C50C-407E-A947-70E740481C1C}">
                <a14:useLocalDpi xmlns:a14="http://schemas.microsoft.com/office/drawing/2010/main" val="0"/>
              </a:ext>
            </a:extLst>
          </a:blip>
          <a:srcRect/>
          <a:stretch>
            <a:fillRect/>
          </a:stretch>
        </p:blipFill>
        <p:spPr bwMode="auto">
          <a:xfrm>
            <a:off x="330361" y="11698794"/>
            <a:ext cx="371991" cy="371991"/>
          </a:xfrm>
          <a:prstGeom prst="rect">
            <a:avLst/>
          </a:prstGeom>
          <a:noFill/>
          <a:extLst>
            <a:ext uri="{909E8E84-426E-40DD-AFC4-6F175D3DCCD1}">
              <a14:hiddenFill xmlns:a14="http://schemas.microsoft.com/office/drawing/2010/main">
                <a:solidFill>
                  <a:srgbClr val="FFFFFF"/>
                </a:solidFill>
              </a14:hiddenFill>
            </a:ext>
          </a:extLst>
        </p:spPr>
      </p:pic>
      <p:pic>
        <p:nvPicPr>
          <p:cNvPr id="45" name="Imagen 44">
            <a:extLst>
              <a:ext uri="{FF2B5EF4-FFF2-40B4-BE49-F238E27FC236}">
                <a16:creationId xmlns:a16="http://schemas.microsoft.com/office/drawing/2014/main" id="{0018F711-410E-4541-93FF-9705CD9C3C7D}"/>
              </a:ext>
            </a:extLst>
          </p:cNvPr>
          <p:cNvPicPr>
            <a:picLocks noChangeAspect="1"/>
          </p:cNvPicPr>
          <p:nvPr/>
        </p:nvPicPr>
        <p:blipFill>
          <a:blip r:embed="rId12" cstate="email">
            <a:lum contrast="14000"/>
            <a:extLst>
              <a:ext uri="{28A0092B-C50C-407E-A947-70E740481C1C}">
                <a14:useLocalDpi xmlns:a14="http://schemas.microsoft.com/office/drawing/2010/main"/>
              </a:ext>
            </a:extLst>
          </a:blip>
          <a:stretch>
            <a:fillRect/>
          </a:stretch>
        </p:blipFill>
        <p:spPr>
          <a:xfrm>
            <a:off x="149678" y="126121"/>
            <a:ext cx="1122255" cy="393671"/>
          </a:xfrm>
          <a:prstGeom prst="rect">
            <a:avLst/>
          </a:prstGeom>
        </p:spPr>
      </p:pic>
    </p:spTree>
    <p:extLst>
      <p:ext uri="{BB962C8B-B14F-4D97-AF65-F5344CB8AC3E}">
        <p14:creationId xmlns:p14="http://schemas.microsoft.com/office/powerpoint/2010/main" val="385147323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DVSHAPEID" val="9qO3RHe4r7jJj2KU08fzVN"/>
</p:tagLst>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1227</TotalTime>
  <Words>520</Words>
  <Application>Microsoft Office PowerPoint</Application>
  <PresentationFormat>Panorámica</PresentationFormat>
  <Paragraphs>83</Paragraphs>
  <Slides>2</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2</vt:i4>
      </vt:variant>
    </vt:vector>
  </HeadingPairs>
  <TitlesOfParts>
    <vt:vector size="9" baseType="lpstr">
      <vt:lpstr>Arial</vt:lpstr>
      <vt:lpstr>Calibri</vt:lpstr>
      <vt:lpstr>Calibri Light</vt:lpstr>
      <vt:lpstr>Kalinga</vt:lpstr>
      <vt:lpstr>Lato</vt:lpstr>
      <vt:lpstr>Zilla Slab SemiBold</vt:lpstr>
      <vt:lpstr>Tema de Office</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Beatriz Herrero</dc:creator>
  <cp:lastModifiedBy>Laura Zamora</cp:lastModifiedBy>
  <cp:revision>129</cp:revision>
  <dcterms:created xsi:type="dcterms:W3CDTF">2020-04-30T08:46:15Z</dcterms:created>
  <dcterms:modified xsi:type="dcterms:W3CDTF">2022-01-19T12:01:22Z</dcterms:modified>
</cp:coreProperties>
</file>